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 id="2147483672" r:id="rId2"/>
  </p:sldMasterIdLst>
  <p:notesMasterIdLst>
    <p:notesMasterId r:id="rId19"/>
  </p:notesMasterIdLst>
  <p:sldIdLst>
    <p:sldId id="256" r:id="rId3"/>
    <p:sldId id="257" r:id="rId4"/>
    <p:sldId id="258" r:id="rId5"/>
    <p:sldId id="259" r:id="rId6"/>
    <p:sldId id="260" r:id="rId7"/>
    <p:sldId id="278" r:id="rId8"/>
    <p:sldId id="261" r:id="rId9"/>
    <p:sldId id="262" r:id="rId10"/>
    <p:sldId id="263" r:id="rId11"/>
    <p:sldId id="271" r:id="rId12"/>
    <p:sldId id="272" r:id="rId13"/>
    <p:sldId id="273" r:id="rId14"/>
    <p:sldId id="274" r:id="rId15"/>
    <p:sldId id="275" r:id="rId16"/>
    <p:sldId id="276" r:id="rId17"/>
    <p:sldId id="277" r:id="rId18"/>
  </p:sldIdLst>
  <p:sldSz cx="9144000" cy="5143500" type="screen16x9"/>
  <p:notesSz cx="6858000" cy="9144000"/>
  <p:embeddedFontLst>
    <p:embeddedFont>
      <p:font typeface="Open Sans" panose="020B060603050402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0C0E8B-F10D-4DBC-BA46-EAD69903CC86}">
  <a:tblStyle styleId="{CC0C0E8B-F10D-4DBC-BA46-EAD69903CC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7"/>
    <p:restoredTop sz="94643"/>
  </p:normalViewPr>
  <p:slideViewPr>
    <p:cSldViewPr snapToGrid="0">
      <p:cViewPr varScale="1">
        <p:scale>
          <a:sx n="140" d="100"/>
          <a:sy n="140" d="100"/>
        </p:scale>
        <p:origin x="112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4255f208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4255f208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8dcbd94e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8dcbd94e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95dbd956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95dbd956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8dcbd94e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8dcbd94e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8dcbd94e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8dcbd94e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8dcbd94e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8dcbd94e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16411b7e9_2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16411b7e9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8dcbd94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8dcbd94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4e93a23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4e93a23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4255f208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4255f208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b4255f208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b4255f208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cap="none" dirty="0">
                <a:solidFill>
                  <a:srgbClr val="000000"/>
                </a:solidFill>
                <a:effectLst/>
                <a:latin typeface="Arial"/>
                <a:ea typeface="Arial"/>
                <a:cs typeface="Arial"/>
                <a:sym typeface="Arial"/>
              </a:rPr>
              <a:t>Lasith Adhikari</a:t>
            </a:r>
          </a:p>
          <a:p>
            <a:pPr rtl="0"/>
            <a:r>
              <a:rPr lang="en-US" sz="1100" b="0" i="0" u="none" strike="noStrike" cap="none" dirty="0">
                <a:solidFill>
                  <a:srgbClr val="000000"/>
                </a:solidFill>
                <a:effectLst/>
                <a:latin typeface="Arial"/>
                <a:ea typeface="Arial"/>
                <a:cs typeface="Arial"/>
                <a:sym typeface="Arial"/>
              </a:rPr>
              <a:t>Aldo Arevalo</a:t>
            </a:r>
          </a:p>
          <a:p>
            <a:pPr rtl="0"/>
            <a:r>
              <a:rPr lang="en-US" sz="1100" b="0" i="0" u="none" strike="noStrike" cap="none" dirty="0">
                <a:solidFill>
                  <a:srgbClr val="000000"/>
                </a:solidFill>
                <a:effectLst/>
                <a:latin typeface="Arial"/>
                <a:ea typeface="Arial"/>
                <a:cs typeface="Arial"/>
                <a:sym typeface="Arial"/>
              </a:rPr>
              <a:t>Miguel </a:t>
            </a:r>
            <a:r>
              <a:rPr lang="en-US" sz="1100" b="0" i="0" u="none" strike="noStrike" cap="none" dirty="0" err="1">
                <a:solidFill>
                  <a:srgbClr val="000000"/>
                </a:solidFill>
                <a:effectLst/>
                <a:latin typeface="Arial"/>
                <a:ea typeface="Arial"/>
                <a:cs typeface="Arial"/>
                <a:sym typeface="Arial"/>
              </a:rPr>
              <a:t>Armengol</a:t>
            </a:r>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Anushka Bhaskar</a:t>
            </a:r>
          </a:p>
          <a:p>
            <a:pPr rtl="0"/>
            <a:r>
              <a:rPr lang="en-US" sz="1100" b="0" i="0" u="none" strike="noStrike" cap="none" dirty="0">
                <a:solidFill>
                  <a:srgbClr val="000000"/>
                </a:solidFill>
                <a:effectLst/>
                <a:latin typeface="Arial"/>
                <a:ea typeface="Arial"/>
                <a:cs typeface="Arial"/>
                <a:sym typeface="Arial"/>
              </a:rPr>
              <a:t>Francesco Carli</a:t>
            </a:r>
          </a:p>
          <a:p>
            <a:pPr rtl="0"/>
            <a:r>
              <a:rPr lang="en-US" sz="1100" b="0" i="0" u="none" strike="noStrike" cap="none" dirty="0">
                <a:solidFill>
                  <a:srgbClr val="000000"/>
                </a:solidFill>
                <a:effectLst/>
                <a:latin typeface="Arial"/>
                <a:ea typeface="Arial"/>
                <a:cs typeface="Arial"/>
                <a:sym typeface="Arial"/>
              </a:rPr>
              <a:t>Jay Chandra</a:t>
            </a:r>
          </a:p>
          <a:p>
            <a:pPr rtl="0"/>
            <a:r>
              <a:rPr lang="en-US" sz="1100" b="0" i="0" u="none" strike="noStrike" cap="none" dirty="0" err="1">
                <a:solidFill>
                  <a:srgbClr val="000000"/>
                </a:solidFill>
                <a:effectLst/>
                <a:latin typeface="Arial"/>
                <a:ea typeface="Arial"/>
                <a:cs typeface="Arial"/>
                <a:sym typeface="Arial"/>
              </a:rPr>
              <a:t>Yugang</a:t>
            </a:r>
            <a:r>
              <a:rPr lang="en-US" sz="1100" b="0" i="0" u="none" strike="noStrike" cap="none" dirty="0">
                <a:solidFill>
                  <a:srgbClr val="000000"/>
                </a:solidFill>
                <a:effectLst/>
                <a:latin typeface="Arial"/>
                <a:ea typeface="Arial"/>
                <a:cs typeface="Arial"/>
                <a:sym typeface="Arial"/>
              </a:rPr>
              <a:t> Jia</a:t>
            </a:r>
          </a:p>
          <a:p>
            <a:pPr rtl="0"/>
            <a:r>
              <a:rPr lang="en-US" sz="1100" b="0" i="0" u="none" strike="noStrike" cap="none" dirty="0">
                <a:solidFill>
                  <a:srgbClr val="000000"/>
                </a:solidFill>
                <a:effectLst/>
                <a:latin typeface="Arial"/>
                <a:ea typeface="Arial"/>
                <a:cs typeface="Arial"/>
                <a:sym typeface="Arial"/>
              </a:rPr>
              <a:t>Riccardo Levi</a:t>
            </a:r>
          </a:p>
          <a:p>
            <a:pPr rtl="0"/>
            <a:r>
              <a:rPr lang="en-US" sz="1100" b="0" i="0" u="none" strike="noStrike" cap="none" dirty="0" err="1">
                <a:solidFill>
                  <a:srgbClr val="000000"/>
                </a:solidFill>
                <a:effectLst/>
                <a:latin typeface="Arial"/>
                <a:ea typeface="Arial"/>
                <a:cs typeface="Arial"/>
                <a:sym typeface="Arial"/>
              </a:rPr>
              <a:t>Yanran</a:t>
            </a:r>
            <a:r>
              <a:rPr lang="en-US" sz="1100" b="0" i="0" u="none" strike="noStrike" cap="none" dirty="0">
                <a:solidFill>
                  <a:srgbClr val="000000"/>
                </a:solidFill>
                <a:effectLst/>
                <a:latin typeface="Arial"/>
                <a:ea typeface="Arial"/>
                <a:cs typeface="Arial"/>
                <a:sym typeface="Arial"/>
              </a:rPr>
              <a:t> Li (students from Asia)</a:t>
            </a:r>
          </a:p>
          <a:p>
            <a:pPr rtl="0"/>
            <a:r>
              <a:rPr lang="en-US" sz="1100" b="0" i="0" u="none" strike="noStrike" cap="none" dirty="0" err="1">
                <a:solidFill>
                  <a:srgbClr val="000000"/>
                </a:solidFill>
                <a:effectLst/>
                <a:latin typeface="Arial"/>
                <a:ea typeface="Arial"/>
                <a:cs typeface="Arial"/>
                <a:sym typeface="Arial"/>
              </a:rPr>
              <a:t>Sreekar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Mantena</a:t>
            </a:r>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Dana </a:t>
            </a:r>
            <a:r>
              <a:rPr lang="en-US" sz="1100" b="0" i="0" u="none" strike="noStrike" cap="none" dirty="0" err="1">
                <a:solidFill>
                  <a:srgbClr val="000000"/>
                </a:solidFill>
                <a:effectLst/>
                <a:latin typeface="Arial"/>
                <a:ea typeface="Arial"/>
                <a:cs typeface="Arial"/>
                <a:sym typeface="Arial"/>
              </a:rPr>
              <a:t>Moukheiber</a:t>
            </a:r>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Lama </a:t>
            </a:r>
            <a:r>
              <a:rPr lang="en-US" sz="1100" b="0" i="0" u="none" strike="noStrike" cap="none" dirty="0" err="1">
                <a:solidFill>
                  <a:srgbClr val="000000"/>
                </a:solidFill>
                <a:effectLst/>
                <a:latin typeface="Arial"/>
                <a:ea typeface="Arial"/>
                <a:cs typeface="Arial"/>
                <a:sym typeface="Arial"/>
              </a:rPr>
              <a:t>Moukheiber</a:t>
            </a:r>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Mira </a:t>
            </a:r>
            <a:r>
              <a:rPr lang="en-US" sz="1100" b="0" i="0" u="none" strike="noStrike" cap="none" dirty="0" err="1">
                <a:solidFill>
                  <a:srgbClr val="000000"/>
                </a:solidFill>
                <a:effectLst/>
                <a:latin typeface="Arial"/>
                <a:ea typeface="Arial"/>
                <a:cs typeface="Arial"/>
                <a:sym typeface="Arial"/>
              </a:rPr>
              <a:t>Moukheiber</a:t>
            </a:r>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err="1">
                <a:solidFill>
                  <a:srgbClr val="000000"/>
                </a:solidFill>
                <a:effectLst/>
                <a:latin typeface="Arial"/>
                <a:ea typeface="Arial"/>
                <a:cs typeface="Arial"/>
                <a:sym typeface="Arial"/>
              </a:rPr>
              <a:t>Sulaiman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Moukheiber</a:t>
            </a:r>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Amber Nigam</a:t>
            </a:r>
          </a:p>
          <a:p>
            <a:pPr rtl="0"/>
            <a:r>
              <a:rPr lang="en-US" sz="1100" b="0" i="0" u="none" strike="noStrike" cap="none" dirty="0">
                <a:solidFill>
                  <a:srgbClr val="000000"/>
                </a:solidFill>
                <a:effectLst/>
                <a:latin typeface="Arial"/>
                <a:ea typeface="Arial"/>
                <a:cs typeface="Arial"/>
                <a:sym typeface="Arial"/>
              </a:rPr>
              <a:t>Mat Samuel</a:t>
            </a:r>
          </a:p>
          <a:p>
            <a:endParaRPr lang="en-US" dirty="0"/>
          </a:p>
        </p:txBody>
      </p:sp>
    </p:spTree>
    <p:extLst>
      <p:ext uri="{BB962C8B-B14F-4D97-AF65-F5344CB8AC3E}">
        <p14:creationId xmlns:p14="http://schemas.microsoft.com/office/powerpoint/2010/main" val="774292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b4255f208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b4255f208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4255f208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4255f208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b4255f208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b4255f208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9"/>
        <p:cNvGrpSpPr/>
        <p:nvPr/>
      </p:nvGrpSpPr>
      <p:grpSpPr>
        <a:xfrm>
          <a:off x="0" y="0"/>
          <a:ext cx="0" cy="0"/>
          <a:chOff x="0" y="0"/>
          <a:chExt cx="0" cy="0"/>
        </a:xfrm>
      </p:grpSpPr>
      <p:sp>
        <p:nvSpPr>
          <p:cNvPr id="60" name="Google Shape;60;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61" name="Google Shape;61;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2" name="Google Shape;62;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9"/>
        <p:cNvGrpSpPr/>
        <p:nvPr/>
      </p:nvGrpSpPr>
      <p:grpSpPr>
        <a:xfrm>
          <a:off x="0" y="0"/>
          <a:ext cx="0" cy="0"/>
          <a:chOff x="0" y="0"/>
          <a:chExt cx="0" cy="0"/>
        </a:xfrm>
      </p:grpSpPr>
      <p:sp>
        <p:nvSpPr>
          <p:cNvPr id="70" name="Google Shape;70;p14"/>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 name="Google Shape;73;p14"/>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74" name="Google Shape;74;p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77" name="Google Shape;77;p1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
        <p:cNvGrpSpPr/>
        <p:nvPr/>
      </p:nvGrpSpPr>
      <p:grpSpPr>
        <a:xfrm>
          <a:off x="0" y="0"/>
          <a:ext cx="0" cy="0"/>
          <a:chOff x="0" y="0"/>
          <a:chExt cx="0" cy="0"/>
        </a:xfrm>
      </p:grpSpPr>
      <p:sp>
        <p:nvSpPr>
          <p:cNvPr id="79" name="Google Shape;79;p16"/>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82" name="Google Shape;82;p1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83" name="Google Shape;83;p1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4"/>
        <p:cNvGrpSpPr/>
        <p:nvPr/>
      </p:nvGrpSpPr>
      <p:grpSpPr>
        <a:xfrm>
          <a:off x="0" y="0"/>
          <a:ext cx="0" cy="0"/>
          <a:chOff x="0" y="0"/>
          <a:chExt cx="0" cy="0"/>
        </a:xfrm>
      </p:grpSpPr>
      <p:sp>
        <p:nvSpPr>
          <p:cNvPr id="85" name="Google Shape;85;p17"/>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88" name="Google Shape;88;p17"/>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9" name="Google Shape;89;p17"/>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90" name="Google Shape;90;p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18"/>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5" name="Google Shape;95;p1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19"/>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0" name="Google Shape;100;p19"/>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101" name="Google Shape;101;p1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04" name="Google Shape;104;p2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21"/>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109" name="Google Shape;109;p21"/>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0" name="Google Shape;110;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111" name="Google Shape;111;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2"/>
        <p:cNvGrpSpPr/>
        <p:nvPr/>
      </p:nvGrpSpPr>
      <p:grpSpPr>
        <a:xfrm>
          <a:off x="0" y="0"/>
          <a:ext cx="0" cy="0"/>
          <a:chOff x="0" y="0"/>
          <a:chExt cx="0" cy="0"/>
        </a:xfrm>
      </p:grpSpPr>
      <p:sp>
        <p:nvSpPr>
          <p:cNvPr id="113" name="Google Shape;113;p22"/>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116" name="Google Shape;116;p2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117"/>
        <p:cNvGrpSpPr/>
        <p:nvPr/>
      </p:nvGrpSpPr>
      <p:grpSpPr>
        <a:xfrm>
          <a:off x="0" y="0"/>
          <a:ext cx="0" cy="0"/>
          <a:chOff x="0" y="0"/>
          <a:chExt cx="0" cy="0"/>
        </a:xfrm>
      </p:grpSpPr>
      <p:sp>
        <p:nvSpPr>
          <p:cNvPr id="118" name="Google Shape;118;p23"/>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119" name="Google Shape;119;p23"/>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0" name="Google Shape;120;p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LANK_1_1">
    <p:spTree>
      <p:nvGrpSpPr>
        <p:cNvPr id="1" name="Shape 123"/>
        <p:cNvGrpSpPr/>
        <p:nvPr/>
      </p:nvGrpSpPr>
      <p:grpSpPr>
        <a:xfrm>
          <a:off x="0" y="0"/>
          <a:ext cx="0" cy="0"/>
          <a:chOff x="0" y="0"/>
          <a:chExt cx="0" cy="0"/>
        </a:xfrm>
      </p:grpSpPr>
      <p:sp>
        <p:nvSpPr>
          <p:cNvPr id="124" name="Google Shape;124;p25"/>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6"/>
          <p:cNvSpPr txBox="1"/>
          <p:nvPr/>
        </p:nvSpPr>
        <p:spPr>
          <a:xfrm>
            <a:off x="247200" y="967500"/>
            <a:ext cx="8649600" cy="38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7" name="Google Shape;37;p6"/>
          <p:cNvSpPr txBox="1"/>
          <p:nvPr/>
        </p:nvSpPr>
        <p:spPr>
          <a:xfrm>
            <a:off x="267650" y="872775"/>
            <a:ext cx="8649600" cy="38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3" name="Google Shape;43;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6" name="Google Shape;46;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51" name="Google Shape;51;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2" name="Google Shape;5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3" name="Google Shape;53;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8" name="Google Shape;58;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67" name="Google Shape;67;p13"/>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68" name="Google Shape;68;p1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hyperlink" Target="https://rafalab.github.io/dsbook/" TargetMode="External"/><Relationship Id="rId13" Type="http://schemas.openxmlformats.org/officeDocument/2006/relationships/image" Target="../media/image10.png"/><Relationship Id="rId3" Type="http://schemas.openxmlformats.org/officeDocument/2006/relationships/hyperlink" Target="https://rstudio.com/" TargetMode="External"/><Relationship Id="rId7" Type="http://schemas.openxmlformats.org/officeDocument/2006/relationships/hyperlink" Target="https://r4ds.had.co.nz/" TargetMode="External"/><Relationship Id="rId12" Type="http://schemas.openxmlformats.org/officeDocument/2006/relationships/hyperlink" Target="https://www.tidytextmining.com/"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s://mastering-shiny.org/" TargetMode="External"/><Relationship Id="rId11" Type="http://schemas.openxmlformats.org/officeDocument/2006/relationships/hyperlink" Target="https://twitter.com/drob" TargetMode="External"/><Relationship Id="rId5" Type="http://schemas.openxmlformats.org/officeDocument/2006/relationships/hyperlink" Target="https://github.com/hadley" TargetMode="External"/><Relationship Id="rId15" Type="http://schemas.openxmlformats.org/officeDocument/2006/relationships/image" Target="../media/image12.png"/><Relationship Id="rId10" Type="http://schemas.openxmlformats.org/officeDocument/2006/relationships/hyperlink" Target="https://twitter.com/juliasilge" TargetMode="External"/><Relationship Id="rId4" Type="http://schemas.openxmlformats.org/officeDocument/2006/relationships/hyperlink" Target="https://twitter.com/hadleywickham" TargetMode="External"/><Relationship Id="rId9" Type="http://schemas.openxmlformats.org/officeDocument/2006/relationships/hyperlink" Target="https://datasciencelabs.github.io/" TargetMode="External"/><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6"/>
          <p:cNvPicPr preferRelativeResize="0"/>
          <p:nvPr/>
        </p:nvPicPr>
        <p:blipFill>
          <a:blip r:embed="rId3">
            <a:alphaModFix amt="20000"/>
          </a:blip>
          <a:stretch>
            <a:fillRect/>
          </a:stretch>
        </p:blipFill>
        <p:spPr>
          <a:xfrm>
            <a:off x="-615019" y="0"/>
            <a:ext cx="9797349" cy="5143500"/>
          </a:xfrm>
          <a:prstGeom prst="rect">
            <a:avLst/>
          </a:prstGeom>
          <a:noFill/>
          <a:ln>
            <a:noFill/>
          </a:ln>
        </p:spPr>
      </p:pic>
      <p:sp>
        <p:nvSpPr>
          <p:cNvPr id="132" name="Google Shape;132;p26"/>
          <p:cNvSpPr txBox="1">
            <a:spLocks noGrp="1"/>
          </p:cNvSpPr>
          <p:nvPr>
            <p:ph type="ctrTitle"/>
          </p:nvPr>
        </p:nvSpPr>
        <p:spPr>
          <a:xfrm>
            <a:off x="390525" y="1028723"/>
            <a:ext cx="8222100" cy="20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00" dirty="0"/>
              <a:t>BST 209</a:t>
            </a:r>
            <a:br>
              <a:rPr lang="en" sz="4600" dirty="0"/>
            </a:br>
            <a:r>
              <a:rPr lang="en" sz="4000" dirty="0"/>
              <a:t>Machine Learning: Collaborative Data Science in Healthcare</a:t>
            </a:r>
            <a:endParaRPr sz="4000" dirty="0"/>
          </a:p>
        </p:txBody>
      </p:sp>
      <p:sp>
        <p:nvSpPr>
          <p:cNvPr id="133" name="Google Shape;133;p26"/>
          <p:cNvSpPr txBox="1">
            <a:spLocks noGrp="1"/>
          </p:cNvSpPr>
          <p:nvPr>
            <p:ph type="subTitle" idx="1"/>
          </p:nvPr>
        </p:nvSpPr>
        <p:spPr>
          <a:xfrm>
            <a:off x="390525" y="3145025"/>
            <a:ext cx="82221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Summer 2, 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What is Data Science?</a:t>
            </a:r>
            <a:endParaRPr sz="2000"/>
          </a:p>
        </p:txBody>
      </p:sp>
      <p:sp>
        <p:nvSpPr>
          <p:cNvPr id="246" name="Google Shape;246;p41"/>
          <p:cNvSpPr txBox="1"/>
          <p:nvPr/>
        </p:nvSpPr>
        <p:spPr>
          <a:xfrm>
            <a:off x="202950" y="767750"/>
            <a:ext cx="8617200" cy="3520800"/>
          </a:xfrm>
          <a:prstGeom prst="rect">
            <a:avLst/>
          </a:prstGeom>
          <a:noFill/>
          <a:ln>
            <a:noFill/>
          </a:ln>
        </p:spPr>
        <p:txBody>
          <a:bodyPr spcFirstLastPara="1" wrap="square" lIns="91425" tIns="91425" rIns="91425" bIns="91425" anchor="t" anchorCtr="0">
            <a:noAutofit/>
          </a:bodyPr>
          <a:lstStyle/>
          <a:p>
            <a:pPr marL="457200" marR="50800" lvl="0" indent="-317500" algn="l" rtl="0">
              <a:lnSpc>
                <a:spcPct val="115000"/>
              </a:lnSpc>
              <a:spcBef>
                <a:spcPts val="0"/>
              </a:spcBef>
              <a:spcAft>
                <a:spcPts val="0"/>
              </a:spcAft>
              <a:buSzPts val="1400"/>
              <a:buChar char="●"/>
            </a:pPr>
            <a:r>
              <a:rPr lang="en">
                <a:highlight>
                  <a:schemeClr val="accent4"/>
                </a:highlight>
              </a:rPr>
              <a:t>Data Science is a </a:t>
            </a:r>
            <a:r>
              <a:rPr lang="en" b="1">
                <a:highlight>
                  <a:schemeClr val="accent4"/>
                </a:highlight>
              </a:rPr>
              <a:t>multidisciplinary</a:t>
            </a:r>
            <a:r>
              <a:rPr lang="en">
                <a:highlight>
                  <a:schemeClr val="accent4"/>
                </a:highlight>
              </a:rPr>
              <a:t> field that uses scientific methods, processes, algorithms and systems to extract knowledge and </a:t>
            </a:r>
            <a:r>
              <a:rPr lang="en" b="1">
                <a:highlight>
                  <a:schemeClr val="accent4"/>
                </a:highlight>
              </a:rPr>
              <a:t>insights</a:t>
            </a:r>
            <a:r>
              <a:rPr lang="en">
                <a:highlight>
                  <a:schemeClr val="accent4"/>
                </a:highlight>
              </a:rPr>
              <a:t> from structured and unstructured data - Wikipedia</a:t>
            </a:r>
            <a:endParaRPr>
              <a:highlight>
                <a:schemeClr val="accent4"/>
              </a:highlight>
            </a:endParaRPr>
          </a:p>
          <a:p>
            <a:pPr marL="0" lvl="0" indent="0" algn="l" rtl="0">
              <a:spcBef>
                <a:spcPts val="1600"/>
              </a:spcBef>
              <a:spcAft>
                <a:spcPts val="0"/>
              </a:spcAft>
              <a:buNone/>
            </a:pPr>
            <a:endParaRPr sz="1350">
              <a:solidFill>
                <a:srgbClr val="141414"/>
              </a:solidFill>
            </a:endParaRPr>
          </a:p>
          <a:p>
            <a:pPr marL="0" lvl="0" indent="0" algn="l" rtl="0">
              <a:spcBef>
                <a:spcPts val="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350">
              <a:solidFill>
                <a:srgbClr val="141414"/>
              </a:solidFill>
            </a:endParaRPr>
          </a:p>
          <a:p>
            <a:pPr marL="0" lvl="0" indent="0" algn="l" rtl="0">
              <a:spcBef>
                <a:spcPts val="0"/>
              </a:spcBef>
              <a:spcAft>
                <a:spcPts val="0"/>
              </a:spcAft>
              <a:buNone/>
            </a:pPr>
            <a:endParaRPr sz="1350">
              <a:solidFill>
                <a:srgbClr val="141414"/>
              </a:solidFill>
            </a:endParaRPr>
          </a:p>
        </p:txBody>
      </p:sp>
      <p:pic>
        <p:nvPicPr>
          <p:cNvPr id="247" name="Google Shape;247;p41"/>
          <p:cNvPicPr preferRelativeResize="0"/>
          <p:nvPr/>
        </p:nvPicPr>
        <p:blipFill>
          <a:blip r:embed="rId3">
            <a:alphaModFix/>
          </a:blip>
          <a:stretch>
            <a:fillRect/>
          </a:stretch>
        </p:blipFill>
        <p:spPr>
          <a:xfrm>
            <a:off x="869575" y="1410750"/>
            <a:ext cx="3242050" cy="3591574"/>
          </a:xfrm>
          <a:prstGeom prst="rect">
            <a:avLst/>
          </a:prstGeom>
          <a:noFill/>
          <a:ln>
            <a:noFill/>
          </a:ln>
        </p:spPr>
      </p:pic>
      <p:pic>
        <p:nvPicPr>
          <p:cNvPr id="248" name="Google Shape;248;p41"/>
          <p:cNvPicPr preferRelativeResize="0"/>
          <p:nvPr/>
        </p:nvPicPr>
        <p:blipFill>
          <a:blip r:embed="rId4">
            <a:alphaModFix/>
          </a:blip>
          <a:stretch>
            <a:fillRect/>
          </a:stretch>
        </p:blipFill>
        <p:spPr>
          <a:xfrm>
            <a:off x="4425374" y="1691461"/>
            <a:ext cx="4258226" cy="3030150"/>
          </a:xfrm>
          <a:prstGeom prst="rect">
            <a:avLst/>
          </a:prstGeom>
          <a:noFill/>
          <a:ln>
            <a:noFill/>
          </a:ln>
        </p:spPr>
      </p:pic>
      <p:sp>
        <p:nvSpPr>
          <p:cNvPr id="249" name="Google Shape;249;p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What is Data Science?</a:t>
            </a:r>
            <a:endParaRPr sz="2000"/>
          </a:p>
        </p:txBody>
      </p:sp>
      <p:sp>
        <p:nvSpPr>
          <p:cNvPr id="255" name="Google Shape;255;p42"/>
          <p:cNvSpPr txBox="1"/>
          <p:nvPr/>
        </p:nvSpPr>
        <p:spPr>
          <a:xfrm>
            <a:off x="202950" y="767750"/>
            <a:ext cx="8617200" cy="3520800"/>
          </a:xfrm>
          <a:prstGeom prst="rect">
            <a:avLst/>
          </a:prstGeom>
          <a:noFill/>
          <a:ln>
            <a:noFill/>
          </a:ln>
        </p:spPr>
        <p:txBody>
          <a:bodyPr spcFirstLastPara="1" wrap="square" lIns="91425" tIns="91425" rIns="91425" bIns="91425" anchor="t" anchorCtr="0">
            <a:noAutofit/>
          </a:bodyPr>
          <a:lstStyle/>
          <a:p>
            <a:pPr marL="457200" marR="50800" lvl="0" indent="-317500" algn="l" rtl="0">
              <a:lnSpc>
                <a:spcPct val="115000"/>
              </a:lnSpc>
              <a:spcBef>
                <a:spcPts val="0"/>
              </a:spcBef>
              <a:spcAft>
                <a:spcPts val="0"/>
              </a:spcAft>
              <a:buSzPts val="1400"/>
              <a:buChar char="●"/>
            </a:pPr>
            <a:r>
              <a:rPr lang="en">
                <a:highlight>
                  <a:schemeClr val="accent4"/>
                </a:highlight>
              </a:rPr>
              <a:t>Data Science is a </a:t>
            </a:r>
            <a:r>
              <a:rPr lang="en" b="1">
                <a:highlight>
                  <a:schemeClr val="accent4"/>
                </a:highlight>
              </a:rPr>
              <a:t>multidisciplinary</a:t>
            </a:r>
            <a:r>
              <a:rPr lang="en">
                <a:highlight>
                  <a:schemeClr val="accent4"/>
                </a:highlight>
              </a:rPr>
              <a:t> field that uses scientific methods, processes, algorithms and systems to extract knowledge and </a:t>
            </a:r>
            <a:r>
              <a:rPr lang="en" b="1">
                <a:highlight>
                  <a:schemeClr val="accent4"/>
                </a:highlight>
              </a:rPr>
              <a:t>insights</a:t>
            </a:r>
            <a:r>
              <a:rPr lang="en">
                <a:highlight>
                  <a:schemeClr val="accent4"/>
                </a:highlight>
              </a:rPr>
              <a:t> from structured and unstructured data - Wikipedia</a:t>
            </a:r>
            <a:endParaRPr>
              <a:highlight>
                <a:schemeClr val="accent4"/>
              </a:highlight>
            </a:endParaRPr>
          </a:p>
          <a:p>
            <a:pPr marL="0" lvl="0" indent="0" algn="l" rtl="0">
              <a:spcBef>
                <a:spcPts val="1600"/>
              </a:spcBef>
              <a:spcAft>
                <a:spcPts val="0"/>
              </a:spcAft>
              <a:buNone/>
            </a:pPr>
            <a:endParaRPr sz="1350">
              <a:solidFill>
                <a:srgbClr val="141414"/>
              </a:solidFill>
            </a:endParaRPr>
          </a:p>
          <a:p>
            <a:pPr marL="0" lvl="0" indent="0" algn="l" rtl="0">
              <a:spcBef>
                <a:spcPts val="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350">
              <a:solidFill>
                <a:srgbClr val="141414"/>
              </a:solidFill>
            </a:endParaRPr>
          </a:p>
          <a:p>
            <a:pPr marL="0" lvl="0" indent="0" algn="l" rtl="0">
              <a:spcBef>
                <a:spcPts val="0"/>
              </a:spcBef>
              <a:spcAft>
                <a:spcPts val="0"/>
              </a:spcAft>
              <a:buNone/>
            </a:pPr>
            <a:endParaRPr sz="1350">
              <a:solidFill>
                <a:srgbClr val="141414"/>
              </a:solidFill>
            </a:endParaRPr>
          </a:p>
        </p:txBody>
      </p:sp>
      <p:pic>
        <p:nvPicPr>
          <p:cNvPr id="256" name="Google Shape;256;p42"/>
          <p:cNvPicPr preferRelativeResize="0"/>
          <p:nvPr/>
        </p:nvPicPr>
        <p:blipFill>
          <a:blip r:embed="rId3">
            <a:alphaModFix/>
          </a:blip>
          <a:stretch>
            <a:fillRect/>
          </a:stretch>
        </p:blipFill>
        <p:spPr>
          <a:xfrm>
            <a:off x="869575" y="1410750"/>
            <a:ext cx="3242050" cy="3591574"/>
          </a:xfrm>
          <a:prstGeom prst="rect">
            <a:avLst/>
          </a:prstGeom>
          <a:noFill/>
          <a:ln>
            <a:noFill/>
          </a:ln>
        </p:spPr>
      </p:pic>
      <p:pic>
        <p:nvPicPr>
          <p:cNvPr id="257" name="Google Shape;257;p42"/>
          <p:cNvPicPr preferRelativeResize="0"/>
          <p:nvPr/>
        </p:nvPicPr>
        <p:blipFill>
          <a:blip r:embed="rId4">
            <a:alphaModFix/>
          </a:blip>
          <a:stretch>
            <a:fillRect/>
          </a:stretch>
        </p:blipFill>
        <p:spPr>
          <a:xfrm>
            <a:off x="4425374" y="1691461"/>
            <a:ext cx="4258226" cy="3030150"/>
          </a:xfrm>
          <a:prstGeom prst="rect">
            <a:avLst/>
          </a:prstGeom>
          <a:noFill/>
          <a:ln>
            <a:noFill/>
          </a:ln>
        </p:spPr>
      </p:pic>
      <p:sp>
        <p:nvSpPr>
          <p:cNvPr id="258" name="Google Shape;258;p42"/>
          <p:cNvSpPr/>
          <p:nvPr/>
        </p:nvSpPr>
        <p:spPr>
          <a:xfrm>
            <a:off x="4985675" y="2415025"/>
            <a:ext cx="3642000" cy="155760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What is Health Data Science?</a:t>
            </a:r>
            <a:endParaRPr sz="2000"/>
          </a:p>
        </p:txBody>
      </p:sp>
      <p:sp>
        <p:nvSpPr>
          <p:cNvPr id="265" name="Google Shape;265;p43"/>
          <p:cNvSpPr txBox="1"/>
          <p:nvPr/>
        </p:nvSpPr>
        <p:spPr>
          <a:xfrm>
            <a:off x="324025" y="958250"/>
            <a:ext cx="8460300" cy="1669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141414"/>
              </a:buClr>
              <a:buSzPts val="1400"/>
              <a:buChar char="●"/>
            </a:pPr>
            <a:r>
              <a:rPr lang="en">
                <a:solidFill>
                  <a:srgbClr val="141414"/>
                </a:solidFill>
                <a:highlight>
                  <a:schemeClr val="accent4"/>
                </a:highlight>
              </a:rPr>
              <a:t>“Hiding within those mounds of data is knowledge that could </a:t>
            </a:r>
            <a:r>
              <a:rPr lang="en" b="1">
                <a:solidFill>
                  <a:srgbClr val="141414"/>
                </a:solidFill>
                <a:highlight>
                  <a:schemeClr val="accent4"/>
                </a:highlight>
              </a:rPr>
              <a:t>change the life of a patient</a:t>
            </a:r>
            <a:r>
              <a:rPr lang="en">
                <a:solidFill>
                  <a:srgbClr val="141414"/>
                </a:solidFill>
                <a:highlight>
                  <a:schemeClr val="accent4"/>
                </a:highlight>
              </a:rPr>
              <a:t>, or change the world.” – Atul Butte, Stanford School of Medicine</a:t>
            </a:r>
            <a:endParaRPr>
              <a:solidFill>
                <a:srgbClr val="141414"/>
              </a:solidFill>
              <a:highlight>
                <a:schemeClr val="accent4"/>
              </a:highlight>
            </a:endParaRPr>
          </a:p>
          <a:p>
            <a:pPr marL="457200" lvl="0" indent="0" algn="l" rtl="0">
              <a:spcBef>
                <a:spcPts val="0"/>
              </a:spcBef>
              <a:spcAft>
                <a:spcPts val="0"/>
              </a:spcAft>
              <a:buNone/>
            </a:pPr>
            <a:endParaRPr>
              <a:solidFill>
                <a:srgbClr val="141414"/>
              </a:solidFill>
              <a:highlight>
                <a:schemeClr val="accent4"/>
              </a:highlight>
            </a:endParaRPr>
          </a:p>
          <a:p>
            <a:pPr marL="457200" lvl="0" indent="-317500" algn="l" rtl="0">
              <a:spcBef>
                <a:spcPts val="0"/>
              </a:spcBef>
              <a:spcAft>
                <a:spcPts val="0"/>
              </a:spcAft>
              <a:buClr>
                <a:srgbClr val="141414"/>
              </a:buClr>
              <a:buSzPts val="1400"/>
              <a:buChar char="●"/>
            </a:pPr>
            <a:r>
              <a:rPr lang="en">
                <a:solidFill>
                  <a:srgbClr val="141414"/>
                </a:solidFill>
                <a:highlight>
                  <a:schemeClr val="accent4"/>
                </a:highlight>
              </a:rPr>
              <a:t>Health Data Science is </a:t>
            </a:r>
            <a:r>
              <a:rPr lang="en" b="1">
                <a:solidFill>
                  <a:srgbClr val="141414"/>
                </a:solidFill>
                <a:highlight>
                  <a:schemeClr val="accent4"/>
                </a:highlight>
              </a:rPr>
              <a:t>data science for health / medical data</a:t>
            </a:r>
            <a:endParaRPr b="1">
              <a:solidFill>
                <a:srgbClr val="141414"/>
              </a:solidFill>
              <a:highlight>
                <a:schemeClr val="accent4"/>
              </a:highlight>
            </a:endParaRPr>
          </a:p>
          <a:p>
            <a:pPr marL="914400" lvl="1" indent="-317500" algn="l" rtl="0">
              <a:spcBef>
                <a:spcPts val="0"/>
              </a:spcBef>
              <a:spcAft>
                <a:spcPts val="0"/>
              </a:spcAft>
              <a:buClr>
                <a:srgbClr val="141414"/>
              </a:buClr>
              <a:buSzPts val="1400"/>
              <a:buChar char="○"/>
            </a:pPr>
            <a:r>
              <a:rPr lang="en">
                <a:solidFill>
                  <a:srgbClr val="141414"/>
                </a:solidFill>
                <a:highlight>
                  <a:schemeClr val="accent4"/>
                </a:highlight>
              </a:rPr>
              <a:t>Data sets might originate from observational studies, clinical trials, computational biology, electronic medical records, health care claims, genetic and genomic epidemiology, environmental health, digital phenotyping, network science and many other fields</a:t>
            </a:r>
            <a:endParaRPr>
              <a:solidFill>
                <a:srgbClr val="141414"/>
              </a:solidFill>
              <a:highlight>
                <a:schemeClr val="accent4"/>
              </a:highlight>
            </a:endParaRPr>
          </a:p>
          <a:p>
            <a:pPr marL="0" lvl="0" indent="0" algn="l" rtl="0">
              <a:spcBef>
                <a:spcPts val="0"/>
              </a:spcBef>
              <a:spcAft>
                <a:spcPts val="0"/>
              </a:spcAft>
              <a:buNone/>
            </a:pPr>
            <a:endParaRPr>
              <a:solidFill>
                <a:srgbClr val="141414"/>
              </a:solidFill>
            </a:endParaRPr>
          </a:p>
        </p:txBody>
      </p:sp>
      <p:pic>
        <p:nvPicPr>
          <p:cNvPr id="266" name="Google Shape;266;p43"/>
          <p:cNvPicPr preferRelativeResize="0"/>
          <p:nvPr/>
        </p:nvPicPr>
        <p:blipFill>
          <a:blip r:embed="rId3">
            <a:alphaModFix/>
          </a:blip>
          <a:stretch>
            <a:fillRect/>
          </a:stretch>
        </p:blipFill>
        <p:spPr>
          <a:xfrm>
            <a:off x="5255538" y="2763188"/>
            <a:ext cx="2195425" cy="2195425"/>
          </a:xfrm>
          <a:prstGeom prst="rect">
            <a:avLst/>
          </a:prstGeom>
          <a:noFill/>
          <a:ln>
            <a:noFill/>
          </a:ln>
        </p:spPr>
      </p:pic>
      <p:sp>
        <p:nvSpPr>
          <p:cNvPr id="267" name="Google Shape;267;p43"/>
          <p:cNvSpPr txBox="1"/>
          <p:nvPr/>
        </p:nvSpPr>
        <p:spPr>
          <a:xfrm>
            <a:off x="324025" y="2763200"/>
            <a:ext cx="5345100" cy="2195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Precision medicine</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Medical imaging</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Predictive diagnostics</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Natural language processing</a:t>
            </a:r>
            <a:endParaRPr>
              <a:latin typeface="Roboto"/>
              <a:ea typeface="Roboto"/>
              <a:cs typeface="Roboto"/>
              <a:sym typeface="Roboto"/>
            </a:endParaRPr>
          </a:p>
        </p:txBody>
      </p:sp>
      <p:sp>
        <p:nvSpPr>
          <p:cNvPr id="268" name="Google Shape;268;p4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Data Science Success Stories</a:t>
            </a:r>
            <a:endParaRPr sz="2000"/>
          </a:p>
        </p:txBody>
      </p:sp>
      <p:pic>
        <p:nvPicPr>
          <p:cNvPr id="274" name="Google Shape;274;p44"/>
          <p:cNvPicPr preferRelativeResize="0"/>
          <p:nvPr/>
        </p:nvPicPr>
        <p:blipFill>
          <a:blip r:embed="rId3">
            <a:alphaModFix/>
          </a:blip>
          <a:stretch>
            <a:fillRect/>
          </a:stretch>
        </p:blipFill>
        <p:spPr>
          <a:xfrm>
            <a:off x="0" y="827900"/>
            <a:ext cx="4602900" cy="4082588"/>
          </a:xfrm>
          <a:prstGeom prst="rect">
            <a:avLst/>
          </a:prstGeom>
          <a:noFill/>
          <a:ln>
            <a:noFill/>
          </a:ln>
        </p:spPr>
      </p:pic>
      <p:sp>
        <p:nvSpPr>
          <p:cNvPr id="275" name="Google Shape;275;p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Data Science Success Stories</a:t>
            </a:r>
            <a:endParaRPr sz="2000"/>
          </a:p>
        </p:txBody>
      </p:sp>
      <p:pic>
        <p:nvPicPr>
          <p:cNvPr id="281" name="Google Shape;281;p45"/>
          <p:cNvPicPr preferRelativeResize="0"/>
          <p:nvPr/>
        </p:nvPicPr>
        <p:blipFill>
          <a:blip r:embed="rId3">
            <a:alphaModFix/>
          </a:blip>
          <a:stretch>
            <a:fillRect/>
          </a:stretch>
        </p:blipFill>
        <p:spPr>
          <a:xfrm>
            <a:off x="0" y="827925"/>
            <a:ext cx="4602900" cy="4082588"/>
          </a:xfrm>
          <a:prstGeom prst="rect">
            <a:avLst/>
          </a:prstGeom>
          <a:noFill/>
          <a:ln>
            <a:noFill/>
          </a:ln>
        </p:spPr>
      </p:pic>
      <p:pic>
        <p:nvPicPr>
          <p:cNvPr id="282" name="Google Shape;282;p45"/>
          <p:cNvPicPr preferRelativeResize="0"/>
          <p:nvPr/>
        </p:nvPicPr>
        <p:blipFill>
          <a:blip r:embed="rId4">
            <a:alphaModFix/>
          </a:blip>
          <a:stretch>
            <a:fillRect/>
          </a:stretch>
        </p:blipFill>
        <p:spPr>
          <a:xfrm>
            <a:off x="4521462" y="783100"/>
            <a:ext cx="4653438" cy="4127425"/>
          </a:xfrm>
          <a:prstGeom prst="rect">
            <a:avLst/>
          </a:prstGeom>
          <a:noFill/>
          <a:ln>
            <a:noFill/>
          </a:ln>
        </p:spPr>
      </p:pic>
      <p:sp>
        <p:nvSpPr>
          <p:cNvPr id="283" name="Google Shape;283;p4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Data Science Success Stories</a:t>
            </a:r>
            <a:endParaRPr sz="2000"/>
          </a:p>
        </p:txBody>
      </p:sp>
      <p:sp>
        <p:nvSpPr>
          <p:cNvPr id="289" name="Google Shape;289;p46"/>
          <p:cNvSpPr txBox="1"/>
          <p:nvPr/>
        </p:nvSpPr>
        <p:spPr>
          <a:xfrm>
            <a:off x="592975" y="924650"/>
            <a:ext cx="6902700" cy="37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Many more examples</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Personalized medicine</a:t>
            </a:r>
            <a:endParaRPr sz="1800">
              <a:latin typeface="Roboto"/>
              <a:ea typeface="Roboto"/>
              <a:cs typeface="Roboto"/>
              <a:sym typeface="Roboto"/>
            </a:endParaRPr>
          </a:p>
          <a:p>
            <a:pPr marL="457200" lvl="0" indent="0" algn="l" rtl="0">
              <a:spcBef>
                <a:spcPts val="0"/>
              </a:spcBef>
              <a:spcAft>
                <a:spcPts val="0"/>
              </a:spcAft>
              <a:buNone/>
            </a:pP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Medical diagnostics</a:t>
            </a:r>
            <a:endParaRPr sz="1800">
              <a:latin typeface="Roboto"/>
              <a:ea typeface="Roboto"/>
              <a:cs typeface="Roboto"/>
              <a:sym typeface="Roboto"/>
            </a:endParaRPr>
          </a:p>
          <a:p>
            <a:pPr marL="457200" lvl="0" indent="0" algn="l" rtl="0">
              <a:spcBef>
                <a:spcPts val="0"/>
              </a:spcBef>
              <a:spcAft>
                <a:spcPts val="0"/>
              </a:spcAft>
              <a:buNone/>
            </a:pP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Spell checkers</a:t>
            </a:r>
            <a:endParaRPr sz="1800">
              <a:latin typeface="Roboto"/>
              <a:ea typeface="Roboto"/>
              <a:cs typeface="Roboto"/>
              <a:sym typeface="Roboto"/>
            </a:endParaRPr>
          </a:p>
          <a:p>
            <a:pPr marL="457200" lvl="0" indent="0" algn="l" rtl="0">
              <a:spcBef>
                <a:spcPts val="0"/>
              </a:spcBef>
              <a:spcAft>
                <a:spcPts val="0"/>
              </a:spcAft>
              <a:buNone/>
            </a:pP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Natural language processing</a:t>
            </a:r>
            <a:endParaRPr sz="1800">
              <a:latin typeface="Roboto"/>
              <a:ea typeface="Roboto"/>
              <a:cs typeface="Roboto"/>
              <a:sym typeface="Roboto"/>
            </a:endParaRPr>
          </a:p>
          <a:p>
            <a:pPr marL="457200" lvl="0" indent="0" algn="l" rtl="0">
              <a:spcBef>
                <a:spcPts val="0"/>
              </a:spcBef>
              <a:spcAft>
                <a:spcPts val="0"/>
              </a:spcAft>
              <a:buNone/>
            </a:pP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Language translators</a:t>
            </a:r>
            <a:endParaRPr sz="1800">
              <a:latin typeface="Roboto"/>
              <a:ea typeface="Roboto"/>
              <a:cs typeface="Roboto"/>
              <a:sym typeface="Roboto"/>
            </a:endParaRPr>
          </a:p>
          <a:p>
            <a:pPr marL="457200" lvl="0" indent="0" algn="l" rtl="0">
              <a:spcBef>
                <a:spcPts val="0"/>
              </a:spcBef>
              <a:spcAft>
                <a:spcPts val="0"/>
              </a:spcAft>
              <a:buNone/>
            </a:pP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Etc.</a:t>
            </a:r>
            <a:endParaRPr sz="1800">
              <a:latin typeface="Roboto"/>
              <a:ea typeface="Roboto"/>
              <a:cs typeface="Roboto"/>
              <a:sym typeface="Roboto"/>
            </a:endParaRPr>
          </a:p>
        </p:txBody>
      </p:sp>
      <p:sp>
        <p:nvSpPr>
          <p:cNvPr id="290" name="Google Shape;290;p4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R/RStudio Resources</a:t>
            </a:r>
            <a:endParaRPr sz="2000"/>
          </a:p>
        </p:txBody>
      </p:sp>
      <p:sp>
        <p:nvSpPr>
          <p:cNvPr id="296" name="Google Shape;296;p47"/>
          <p:cNvSpPr txBox="1"/>
          <p:nvPr/>
        </p:nvSpPr>
        <p:spPr>
          <a:xfrm>
            <a:off x="94050" y="830975"/>
            <a:ext cx="5886000" cy="39879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a:buChar char="●"/>
            </a:pPr>
            <a:r>
              <a:rPr lang="en" sz="1200" u="sng">
                <a:solidFill>
                  <a:schemeClr val="hlink"/>
                </a:solidFill>
                <a:latin typeface="Roboto"/>
                <a:ea typeface="Roboto"/>
                <a:cs typeface="Roboto"/>
                <a:sym typeface="Roboto"/>
                <a:hlinkClick r:id="rId3"/>
              </a:rPr>
              <a:t>RStudio website</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u="sng">
                <a:solidFill>
                  <a:schemeClr val="hlink"/>
                </a:solidFill>
                <a:latin typeface="Roboto"/>
                <a:ea typeface="Roboto"/>
                <a:cs typeface="Roboto"/>
                <a:sym typeface="Roboto"/>
                <a:hlinkClick r:id="rId4"/>
              </a:rPr>
              <a:t>Hadley Wickham’s Twitter</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u="sng">
                <a:solidFill>
                  <a:schemeClr val="hlink"/>
                </a:solidFill>
                <a:latin typeface="Roboto"/>
                <a:ea typeface="Roboto"/>
                <a:cs typeface="Roboto"/>
                <a:sym typeface="Roboto"/>
                <a:hlinkClick r:id="rId5"/>
              </a:rPr>
              <a:t>Hadley Wickham’s GitHub</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u="sng">
                <a:solidFill>
                  <a:schemeClr val="hlink"/>
                </a:solidFill>
                <a:latin typeface="Roboto"/>
                <a:ea typeface="Roboto"/>
                <a:cs typeface="Roboto"/>
                <a:sym typeface="Roboto"/>
                <a:hlinkClick r:id="rId6"/>
              </a:rPr>
              <a:t>Hadley Wickham’s Shiny</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u="sng">
                <a:solidFill>
                  <a:schemeClr val="hlink"/>
                </a:solidFill>
                <a:latin typeface="Roboto"/>
                <a:ea typeface="Roboto"/>
                <a:cs typeface="Roboto"/>
                <a:sym typeface="Roboto"/>
                <a:hlinkClick r:id="rId7"/>
              </a:rPr>
              <a:t>R for Data Science</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u="sng">
                <a:solidFill>
                  <a:schemeClr val="hlink"/>
                </a:solidFill>
                <a:latin typeface="Roboto"/>
                <a:ea typeface="Roboto"/>
                <a:cs typeface="Roboto"/>
                <a:sym typeface="Roboto"/>
                <a:hlinkClick r:id="rId8"/>
              </a:rPr>
              <a:t>Introduction to Data Science</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Font typeface="Roboto"/>
              <a:buChar char="●"/>
            </a:pPr>
            <a:r>
              <a:rPr lang="en" sz="1200" u="sng">
                <a:solidFill>
                  <a:schemeClr val="hlink"/>
                </a:solidFill>
                <a:latin typeface="Roboto"/>
                <a:ea typeface="Roboto"/>
                <a:cs typeface="Roboto"/>
                <a:sym typeface="Roboto"/>
                <a:hlinkClick r:id="rId9"/>
              </a:rPr>
              <a:t>Introduction to Data Science course GitHub repository</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u="sng">
                <a:solidFill>
                  <a:schemeClr val="accent5"/>
                </a:solidFill>
                <a:latin typeface="Roboto"/>
                <a:ea typeface="Roboto"/>
                <a:cs typeface="Roboto"/>
                <a:sym typeface="Roboto"/>
                <a:hlinkClick r:id="rId10">
                  <a:extLst>
                    <a:ext uri="{A12FA001-AC4F-418D-AE19-62706E023703}">
                      <ahyp:hlinkClr xmlns:ahyp="http://schemas.microsoft.com/office/drawing/2018/hyperlinkcolor" val="tx"/>
                    </a:ext>
                  </a:extLst>
                </a:hlinkClick>
              </a:rPr>
              <a:t>Julia Siege’s Twitter</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u="sng">
                <a:solidFill>
                  <a:schemeClr val="hlink"/>
                </a:solidFill>
                <a:latin typeface="Roboto"/>
                <a:ea typeface="Roboto"/>
                <a:cs typeface="Roboto"/>
                <a:sym typeface="Roboto"/>
                <a:hlinkClick r:id="rId11"/>
              </a:rPr>
              <a:t>David Robinson’s Twitter</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u="sng">
                <a:solidFill>
                  <a:schemeClr val="hlink"/>
                </a:solidFill>
                <a:latin typeface="Roboto"/>
                <a:ea typeface="Roboto"/>
                <a:cs typeface="Roboto"/>
                <a:sym typeface="Roboto"/>
                <a:hlinkClick r:id="rId12"/>
              </a:rPr>
              <a:t>Text Mining with R</a:t>
            </a:r>
            <a:endParaRPr sz="1200">
              <a:latin typeface="Roboto"/>
              <a:ea typeface="Roboto"/>
              <a:cs typeface="Roboto"/>
              <a:sym typeface="Roboto"/>
            </a:endParaRPr>
          </a:p>
        </p:txBody>
      </p:sp>
      <p:pic>
        <p:nvPicPr>
          <p:cNvPr id="297" name="Google Shape;297;p47"/>
          <p:cNvPicPr preferRelativeResize="0"/>
          <p:nvPr/>
        </p:nvPicPr>
        <p:blipFill>
          <a:blip r:embed="rId13">
            <a:alphaModFix/>
          </a:blip>
          <a:stretch>
            <a:fillRect/>
          </a:stretch>
        </p:blipFill>
        <p:spPr>
          <a:xfrm>
            <a:off x="3021591" y="778600"/>
            <a:ext cx="2979908" cy="1597999"/>
          </a:xfrm>
          <a:prstGeom prst="rect">
            <a:avLst/>
          </a:prstGeom>
          <a:noFill/>
          <a:ln>
            <a:noFill/>
          </a:ln>
        </p:spPr>
      </p:pic>
      <p:pic>
        <p:nvPicPr>
          <p:cNvPr id="298" name="Google Shape;298;p47"/>
          <p:cNvPicPr preferRelativeResize="0"/>
          <p:nvPr/>
        </p:nvPicPr>
        <p:blipFill>
          <a:blip r:embed="rId14">
            <a:alphaModFix/>
          </a:blip>
          <a:stretch>
            <a:fillRect/>
          </a:stretch>
        </p:blipFill>
        <p:spPr>
          <a:xfrm>
            <a:off x="3410800" y="3323350"/>
            <a:ext cx="2647275" cy="1744050"/>
          </a:xfrm>
          <a:prstGeom prst="rect">
            <a:avLst/>
          </a:prstGeom>
          <a:noFill/>
          <a:ln>
            <a:noFill/>
          </a:ln>
        </p:spPr>
      </p:pic>
      <p:pic>
        <p:nvPicPr>
          <p:cNvPr id="299" name="Google Shape;299;p47"/>
          <p:cNvPicPr preferRelativeResize="0"/>
          <p:nvPr/>
        </p:nvPicPr>
        <p:blipFill>
          <a:blip r:embed="rId15">
            <a:alphaModFix/>
          </a:blip>
          <a:stretch>
            <a:fillRect/>
          </a:stretch>
        </p:blipFill>
        <p:spPr>
          <a:xfrm>
            <a:off x="6122101" y="1667000"/>
            <a:ext cx="2921899" cy="2176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Agenda</a:t>
            </a:r>
            <a:endParaRPr sz="2000"/>
          </a:p>
        </p:txBody>
      </p:sp>
      <p:sp>
        <p:nvSpPr>
          <p:cNvPr id="139" name="Google Shape;139;p27"/>
          <p:cNvSpPr txBox="1"/>
          <p:nvPr/>
        </p:nvSpPr>
        <p:spPr>
          <a:xfrm>
            <a:off x="214050" y="801375"/>
            <a:ext cx="8595000" cy="4146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Roboto"/>
              <a:buChar char="●"/>
            </a:pPr>
            <a:r>
              <a:rPr lang="en" sz="1600" dirty="0">
                <a:latin typeface="Roboto"/>
                <a:ea typeface="Roboto"/>
                <a:cs typeface="Roboto"/>
                <a:sym typeface="Roboto"/>
              </a:rPr>
              <a:t>Introductions</a:t>
            </a:r>
            <a:endParaRPr sz="1600" dirty="0">
              <a:latin typeface="Roboto"/>
              <a:ea typeface="Roboto"/>
              <a:cs typeface="Roboto"/>
              <a:sym typeface="Roboto"/>
            </a:endParaRPr>
          </a:p>
          <a:p>
            <a:pPr marL="457200" lvl="0" indent="0" algn="l" rtl="0">
              <a:spcBef>
                <a:spcPts val="0"/>
              </a:spcBef>
              <a:spcAft>
                <a:spcPts val="0"/>
              </a:spcAft>
              <a:buNone/>
            </a:pPr>
            <a:endParaRPr sz="1600" dirty="0">
              <a:latin typeface="Roboto"/>
              <a:ea typeface="Roboto"/>
              <a:cs typeface="Roboto"/>
              <a:sym typeface="Roboto"/>
            </a:endParaRPr>
          </a:p>
          <a:p>
            <a:pPr marL="457200" lvl="0" indent="-330200" algn="l" rtl="0">
              <a:spcBef>
                <a:spcPts val="0"/>
              </a:spcBef>
              <a:spcAft>
                <a:spcPts val="0"/>
              </a:spcAft>
              <a:buSzPts val="1600"/>
              <a:buFont typeface="Roboto"/>
              <a:buChar char="●"/>
            </a:pPr>
            <a:r>
              <a:rPr lang="en" sz="1600" dirty="0">
                <a:latin typeface="Roboto"/>
                <a:ea typeface="Roboto"/>
                <a:cs typeface="Roboto"/>
                <a:sym typeface="Roboto"/>
              </a:rPr>
              <a:t>Course overview</a:t>
            </a:r>
            <a:endParaRPr sz="1600" dirty="0">
              <a:latin typeface="Roboto"/>
              <a:ea typeface="Roboto"/>
              <a:cs typeface="Roboto"/>
              <a:sym typeface="Roboto"/>
            </a:endParaRPr>
          </a:p>
          <a:p>
            <a:pPr marL="457200" lvl="0" indent="0" algn="l" rtl="0">
              <a:spcBef>
                <a:spcPts val="0"/>
              </a:spcBef>
              <a:spcAft>
                <a:spcPts val="0"/>
              </a:spcAft>
              <a:buNone/>
            </a:pPr>
            <a:endParaRPr sz="1600" dirty="0">
              <a:latin typeface="Roboto"/>
              <a:ea typeface="Roboto"/>
              <a:cs typeface="Roboto"/>
              <a:sym typeface="Roboto"/>
            </a:endParaRPr>
          </a:p>
          <a:p>
            <a:pPr marL="457200" lvl="0" indent="-330200" algn="l" rtl="0">
              <a:spcBef>
                <a:spcPts val="0"/>
              </a:spcBef>
              <a:spcAft>
                <a:spcPts val="0"/>
              </a:spcAft>
              <a:buSzPts val="1600"/>
              <a:buFont typeface="Roboto"/>
              <a:buChar char="●"/>
            </a:pPr>
            <a:r>
              <a:rPr lang="en" sz="1600" dirty="0">
                <a:latin typeface="Roboto"/>
                <a:ea typeface="Roboto"/>
                <a:cs typeface="Roboto"/>
                <a:sym typeface="Roboto"/>
              </a:rPr>
              <a:t>Introduction to R Markdown</a:t>
            </a:r>
          </a:p>
          <a:p>
            <a:pPr marL="127000" lvl="0" algn="l" rtl="0">
              <a:spcBef>
                <a:spcPts val="0"/>
              </a:spcBef>
              <a:spcAft>
                <a:spcPts val="0"/>
              </a:spcAft>
              <a:buSzPts val="1600"/>
            </a:pPr>
            <a:endParaRPr lang="en" sz="1600" dirty="0">
              <a:latin typeface="Roboto"/>
              <a:ea typeface="Roboto"/>
              <a:cs typeface="Roboto"/>
              <a:sym typeface="Roboto"/>
            </a:endParaRPr>
          </a:p>
          <a:p>
            <a:pPr marL="457200" lvl="0" indent="-330200" algn="l" rtl="0">
              <a:spcBef>
                <a:spcPts val="0"/>
              </a:spcBef>
              <a:spcAft>
                <a:spcPts val="0"/>
              </a:spcAft>
              <a:buSzPts val="1600"/>
              <a:buFont typeface="Roboto"/>
              <a:buChar char="●"/>
            </a:pPr>
            <a:r>
              <a:rPr lang="en" sz="1600" dirty="0">
                <a:latin typeface="Roboto"/>
                <a:ea typeface="Roboto"/>
                <a:cs typeface="Roboto"/>
                <a:sym typeface="Roboto"/>
              </a:rPr>
              <a:t>Introduction to R</a:t>
            </a:r>
          </a:p>
          <a:p>
            <a:pPr marL="127000" lvl="0" algn="l" rtl="0">
              <a:spcBef>
                <a:spcPts val="0"/>
              </a:spcBef>
              <a:spcAft>
                <a:spcPts val="0"/>
              </a:spcAft>
              <a:buSzPts val="1600"/>
            </a:pPr>
            <a:endParaRPr lang="en" sz="1600" dirty="0">
              <a:latin typeface="Roboto"/>
              <a:ea typeface="Roboto"/>
              <a:cs typeface="Roboto"/>
              <a:sym typeface="Roboto"/>
            </a:endParaRPr>
          </a:p>
        </p:txBody>
      </p:sp>
      <p:sp>
        <p:nvSpPr>
          <p:cNvPr id="140" name="Google Shape;140;p2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Virtual Etiquette</a:t>
            </a:r>
            <a:endParaRPr sz="2000"/>
          </a:p>
        </p:txBody>
      </p:sp>
      <p:sp>
        <p:nvSpPr>
          <p:cNvPr id="146" name="Google Shape;146;p2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47" name="Google Shape;147;p28"/>
          <p:cNvSpPr txBox="1"/>
          <p:nvPr/>
        </p:nvSpPr>
        <p:spPr>
          <a:xfrm>
            <a:off x="174625" y="861425"/>
            <a:ext cx="8637600" cy="4039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Roboto"/>
              <a:buChar char="●"/>
            </a:pPr>
            <a:r>
              <a:rPr lang="en" sz="1600" dirty="0">
                <a:latin typeface="Roboto"/>
                <a:ea typeface="Roboto"/>
                <a:cs typeface="Roboto"/>
                <a:sym typeface="Roboto"/>
              </a:rPr>
              <a:t>During lecture please keep yourself muted unless you would like to ask/answer a question </a:t>
            </a:r>
            <a:endParaRPr sz="1600" dirty="0">
              <a:latin typeface="Roboto"/>
              <a:ea typeface="Roboto"/>
              <a:cs typeface="Roboto"/>
              <a:sym typeface="Roboto"/>
            </a:endParaRPr>
          </a:p>
          <a:p>
            <a:pPr marL="457200" lvl="0" indent="0" algn="l" rtl="0">
              <a:spcBef>
                <a:spcPts val="0"/>
              </a:spcBef>
              <a:spcAft>
                <a:spcPts val="0"/>
              </a:spcAft>
              <a:buNone/>
            </a:pPr>
            <a:endParaRPr sz="1600" dirty="0">
              <a:latin typeface="Roboto"/>
              <a:ea typeface="Roboto"/>
              <a:cs typeface="Roboto"/>
              <a:sym typeface="Roboto"/>
            </a:endParaRPr>
          </a:p>
          <a:p>
            <a:pPr marL="457200" lvl="0" indent="-330200" algn="l" rtl="0">
              <a:spcBef>
                <a:spcPts val="0"/>
              </a:spcBef>
              <a:spcAft>
                <a:spcPts val="0"/>
              </a:spcAft>
              <a:buSzPts val="1600"/>
              <a:buFont typeface="Roboto"/>
              <a:buChar char="●"/>
            </a:pPr>
            <a:r>
              <a:rPr lang="en" sz="1600" dirty="0">
                <a:latin typeface="Roboto"/>
                <a:ea typeface="Roboto"/>
                <a:cs typeface="Roboto"/>
                <a:sym typeface="Roboto"/>
              </a:rPr>
              <a:t>You may ask questions by unmuting yourself or through the chat </a:t>
            </a:r>
            <a:endParaRPr sz="1600" dirty="0">
              <a:latin typeface="Roboto"/>
              <a:ea typeface="Roboto"/>
              <a:cs typeface="Roboto"/>
              <a:sym typeface="Roboto"/>
            </a:endParaRPr>
          </a:p>
          <a:p>
            <a:pPr marL="457200" lvl="0" indent="0" algn="l" rtl="0">
              <a:spcBef>
                <a:spcPts val="0"/>
              </a:spcBef>
              <a:spcAft>
                <a:spcPts val="0"/>
              </a:spcAft>
              <a:buNone/>
            </a:pPr>
            <a:endParaRPr sz="1600" dirty="0">
              <a:latin typeface="Roboto"/>
              <a:ea typeface="Roboto"/>
              <a:cs typeface="Roboto"/>
              <a:sym typeface="Roboto"/>
            </a:endParaRPr>
          </a:p>
          <a:p>
            <a:pPr marL="457200" lvl="0" indent="-330200" algn="l" rtl="0">
              <a:spcBef>
                <a:spcPts val="0"/>
              </a:spcBef>
              <a:spcAft>
                <a:spcPts val="0"/>
              </a:spcAft>
              <a:buSzPts val="1600"/>
              <a:buFont typeface="Roboto"/>
              <a:buChar char="●"/>
            </a:pPr>
            <a:r>
              <a:rPr lang="en" sz="1600" dirty="0">
                <a:latin typeface="Roboto"/>
                <a:ea typeface="Roboto"/>
                <a:cs typeface="Roboto"/>
                <a:sym typeface="Roboto"/>
              </a:rPr>
              <a:t>This is a safe space and no question is dumb or pointless</a:t>
            </a:r>
            <a:endParaRPr sz="1600" dirty="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9"/>
          <p:cNvPicPr preferRelativeResize="0"/>
          <p:nvPr/>
        </p:nvPicPr>
        <p:blipFill>
          <a:blip r:embed="rId3">
            <a:alphaModFix amt="20000"/>
          </a:blip>
          <a:stretch>
            <a:fillRect/>
          </a:stretch>
        </p:blipFill>
        <p:spPr>
          <a:xfrm>
            <a:off x="-653347" y="0"/>
            <a:ext cx="9797349" cy="5143500"/>
          </a:xfrm>
          <a:prstGeom prst="rect">
            <a:avLst/>
          </a:prstGeom>
          <a:noFill/>
          <a:ln>
            <a:noFill/>
          </a:ln>
        </p:spPr>
      </p:pic>
      <p:sp>
        <p:nvSpPr>
          <p:cNvPr id="153" name="Google Shape;153;p2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a:t>Introductions</a:t>
            </a:r>
            <a:r>
              <a:rPr lang="en"/>
              <a:t> </a:t>
            </a:r>
            <a:endParaRPr/>
          </a:p>
        </p:txBody>
      </p:sp>
      <p:sp>
        <p:nvSpPr>
          <p:cNvPr id="154" name="Google Shape;154;p2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Teaching Team</a:t>
            </a:r>
            <a:endParaRPr sz="2000"/>
          </a:p>
        </p:txBody>
      </p:sp>
      <p:sp>
        <p:nvSpPr>
          <p:cNvPr id="161" name="Google Shape;161;p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aphicFrame>
        <p:nvGraphicFramePr>
          <p:cNvPr id="2" name="Table 2">
            <a:extLst>
              <a:ext uri="{FF2B5EF4-FFF2-40B4-BE49-F238E27FC236}">
                <a16:creationId xmlns:a16="http://schemas.microsoft.com/office/drawing/2014/main" id="{34E4B028-D60C-6344-96C2-E654D5F1A4F8}"/>
              </a:ext>
            </a:extLst>
          </p:cNvPr>
          <p:cNvGraphicFramePr>
            <a:graphicFrameLocks noGrp="1"/>
          </p:cNvGraphicFramePr>
          <p:nvPr>
            <p:extLst>
              <p:ext uri="{D42A27DB-BD31-4B8C-83A1-F6EECF244321}">
                <p14:modId xmlns:p14="http://schemas.microsoft.com/office/powerpoint/2010/main" val="1053455207"/>
              </p:ext>
            </p:extLst>
          </p:nvPr>
        </p:nvGraphicFramePr>
        <p:xfrm>
          <a:off x="365948" y="831530"/>
          <a:ext cx="8412104" cy="2499360"/>
        </p:xfrm>
        <a:graphic>
          <a:graphicData uri="http://schemas.openxmlformats.org/drawingml/2006/table">
            <a:tbl>
              <a:tblPr firstRow="1" bandRow="1">
                <a:tableStyleId>{CC0C0E8B-F10D-4DBC-BA46-EAD69903CC86}</a:tableStyleId>
              </a:tblPr>
              <a:tblGrid>
                <a:gridCol w="2722205">
                  <a:extLst>
                    <a:ext uri="{9D8B030D-6E8A-4147-A177-3AD203B41FA5}">
                      <a16:colId xmlns:a16="http://schemas.microsoft.com/office/drawing/2014/main" val="1155402321"/>
                    </a:ext>
                  </a:extLst>
                </a:gridCol>
                <a:gridCol w="3088154">
                  <a:extLst>
                    <a:ext uri="{9D8B030D-6E8A-4147-A177-3AD203B41FA5}">
                      <a16:colId xmlns:a16="http://schemas.microsoft.com/office/drawing/2014/main" val="2269124245"/>
                    </a:ext>
                  </a:extLst>
                </a:gridCol>
                <a:gridCol w="2601745">
                  <a:extLst>
                    <a:ext uri="{9D8B030D-6E8A-4147-A177-3AD203B41FA5}">
                      <a16:colId xmlns:a16="http://schemas.microsoft.com/office/drawing/2014/main" val="2684900468"/>
                    </a:ext>
                  </a:extLst>
                </a:gridCol>
              </a:tblGrid>
              <a:tr h="703900">
                <a:tc>
                  <a:txBody>
                    <a:bodyPr/>
                    <a:lstStyle/>
                    <a:p>
                      <a:r>
                        <a:rPr lang="en-US" dirty="0">
                          <a:solidFill>
                            <a:schemeClr val="tx1"/>
                          </a:solidFill>
                        </a:rPr>
                        <a:t>Heather Mattie</a:t>
                      </a:r>
                    </a:p>
                    <a:p>
                      <a:r>
                        <a:rPr lang="en-US" sz="1200" dirty="0"/>
                        <a:t>Lecturer on Biostatistics</a:t>
                      </a:r>
                    </a:p>
                    <a:p>
                      <a:r>
                        <a:rPr lang="en-US" sz="1200" dirty="0"/>
                        <a:t>Co-Director, Health Data Science Master’s Program</a:t>
                      </a:r>
                    </a:p>
                    <a:p>
                      <a:r>
                        <a:rPr lang="en-US" sz="1200" dirty="0" err="1"/>
                        <a:t>hemattie@hsph.harvard.edu</a:t>
                      </a:r>
                      <a:endParaRPr lang="en-US" sz="12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dirty="0">
                          <a:solidFill>
                            <a:schemeClr val="tx1"/>
                          </a:solidFill>
                        </a:rPr>
                        <a:t>Leo </a:t>
                      </a:r>
                      <a:r>
                        <a:rPr lang="en-US" dirty="0" err="1">
                          <a:solidFill>
                            <a:schemeClr val="tx1"/>
                          </a:solidFill>
                        </a:rPr>
                        <a:t>Celi</a:t>
                      </a:r>
                      <a:endParaRPr lang="en-US" dirty="0">
                        <a:solidFill>
                          <a:schemeClr val="tx1"/>
                        </a:solidFill>
                      </a:endParaRPr>
                    </a:p>
                    <a:p>
                      <a:r>
                        <a:rPr lang="en-US" sz="1200" b="0" i="0" u="none" strike="noStrike" cap="none" dirty="0">
                          <a:solidFill>
                            <a:srgbClr val="000000"/>
                          </a:solidFill>
                          <a:effectLst/>
                          <a:latin typeface="Arial"/>
                          <a:ea typeface="Arial"/>
                          <a:cs typeface="Arial"/>
                          <a:sym typeface="Arial"/>
                        </a:rPr>
                        <a:t>Associate Professor (Part-time), HMS</a:t>
                      </a:r>
                    </a:p>
                    <a:p>
                      <a:r>
                        <a:rPr lang="en-US" sz="1200" b="0" i="0" u="none" strike="noStrike" cap="none" dirty="0">
                          <a:solidFill>
                            <a:srgbClr val="000000"/>
                          </a:solidFill>
                          <a:effectLst/>
                          <a:latin typeface="Arial"/>
                          <a:ea typeface="Arial"/>
                          <a:cs typeface="Arial"/>
                          <a:sym typeface="Arial"/>
                        </a:rPr>
                        <a:t>Principal Research Scientist, MIT</a:t>
                      </a:r>
                    </a:p>
                    <a:p>
                      <a:r>
                        <a:rPr lang="en-US" sz="1200" b="0" i="0" u="none" strike="noStrike" cap="none" dirty="0" err="1">
                          <a:solidFill>
                            <a:srgbClr val="000000"/>
                          </a:solidFill>
                          <a:effectLst/>
                          <a:latin typeface="Arial"/>
                          <a:ea typeface="Arial"/>
                          <a:cs typeface="Arial"/>
                          <a:sym typeface="Arial"/>
                        </a:rPr>
                        <a:t>lceli@mit.edu</a:t>
                      </a:r>
                      <a:r>
                        <a:rPr lang="en-US" sz="1200" dirty="0">
                          <a:effectLst/>
                        </a:rPr>
                        <a:t> </a:t>
                      </a:r>
                      <a:endParaRPr lang="en-US" sz="1200" dirty="0">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dirty="0">
                          <a:solidFill>
                            <a:schemeClr val="tx1"/>
                          </a:solidFill>
                        </a:rPr>
                        <a:t>Tom Pollard</a:t>
                      </a:r>
                    </a:p>
                    <a:p>
                      <a:r>
                        <a:rPr lang="en-US" sz="1200" b="0" i="0" u="none" strike="noStrike" cap="none" dirty="0">
                          <a:solidFill>
                            <a:srgbClr val="000000"/>
                          </a:solidFill>
                          <a:effectLst/>
                          <a:latin typeface="Arial"/>
                          <a:ea typeface="Arial"/>
                          <a:cs typeface="Arial"/>
                          <a:sym typeface="Arial"/>
                        </a:rPr>
                        <a:t>MIT Lab for Computational Physiology</a:t>
                      </a:r>
                    </a:p>
                    <a:p>
                      <a:r>
                        <a:rPr lang="en-US" sz="1200" b="0" i="0" u="none" strike="noStrike" cap="none" dirty="0" err="1">
                          <a:solidFill>
                            <a:srgbClr val="000000"/>
                          </a:solidFill>
                          <a:effectLst/>
                          <a:latin typeface="Arial"/>
                          <a:ea typeface="Arial"/>
                          <a:cs typeface="Arial"/>
                          <a:sym typeface="Arial"/>
                        </a:rPr>
                        <a:t>tpollard@mit.edu</a:t>
                      </a:r>
                      <a:endParaRPr lang="en-US" sz="1200" b="0" i="0" u="none" strike="noStrike" cap="none" dirty="0">
                        <a:solidFill>
                          <a:srgbClr val="000000"/>
                        </a:solidFill>
                        <a:effectLst/>
                        <a:latin typeface="Arial"/>
                        <a:ea typeface="Arial"/>
                        <a:cs typeface="Arial"/>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84980734"/>
                  </a:ext>
                </a:extLst>
              </a:tr>
              <a:tr h="703900">
                <a:tc>
                  <a:txBody>
                    <a:bodyPr/>
                    <a:lstStyle/>
                    <a:p>
                      <a:endParaRPr lang="en-US" dirty="0">
                        <a:solidFill>
                          <a:schemeClr val="tx1"/>
                        </a:solidFill>
                      </a:endParaRPr>
                    </a:p>
                    <a:p>
                      <a:r>
                        <a:rPr lang="en-US" dirty="0">
                          <a:solidFill>
                            <a:schemeClr val="tx1"/>
                          </a:solidFill>
                        </a:rPr>
                        <a:t>Meg Salvia</a:t>
                      </a:r>
                    </a:p>
                    <a:p>
                      <a:r>
                        <a:rPr lang="en-US" sz="1200" b="0" i="0" u="none" strike="noStrike" cap="none" dirty="0">
                          <a:solidFill>
                            <a:srgbClr val="000000"/>
                          </a:solidFill>
                          <a:effectLst/>
                          <a:latin typeface="Arial"/>
                          <a:ea typeface="Arial"/>
                          <a:cs typeface="Arial"/>
                          <a:sym typeface="Arial"/>
                        </a:rPr>
                        <a:t>PhD Candidate</a:t>
                      </a:r>
                    </a:p>
                    <a:p>
                      <a:r>
                        <a:rPr lang="en-US" sz="1200" b="0" i="0" u="none" strike="noStrike" cap="none" dirty="0">
                          <a:solidFill>
                            <a:srgbClr val="000000"/>
                          </a:solidFill>
                          <a:effectLst/>
                          <a:latin typeface="Arial"/>
                          <a:ea typeface="Arial"/>
                          <a:cs typeface="Arial"/>
                          <a:sym typeface="Arial"/>
                        </a:rPr>
                        <a:t>Harvard T.H. Chan School of Public Health</a:t>
                      </a:r>
                    </a:p>
                    <a:p>
                      <a:r>
                        <a:rPr lang="en-US" sz="1200" b="0" i="0" u="none" strike="noStrike" cap="none" dirty="0" err="1">
                          <a:solidFill>
                            <a:srgbClr val="000000"/>
                          </a:solidFill>
                          <a:effectLst/>
                          <a:latin typeface="Arial"/>
                          <a:ea typeface="Arial"/>
                          <a:cs typeface="Arial"/>
                          <a:sym typeface="Arial"/>
                        </a:rPr>
                        <a:t>msalvia@g.harvard.edu</a:t>
                      </a:r>
                      <a:endParaRPr lang="en-US" sz="1200" b="0" i="0" u="none" strike="noStrike" cap="none" dirty="0">
                        <a:solidFill>
                          <a:srgbClr val="000000"/>
                        </a:solidFill>
                        <a:effectLst/>
                        <a:latin typeface="Arial"/>
                        <a:ea typeface="Arial"/>
                        <a:cs typeface="Arial"/>
                        <a:sym typeface="Arial"/>
                      </a:endParaRPr>
                    </a:p>
                    <a:p>
                      <a:endParaRPr lang="en-US" dirty="0">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dirty="0">
                        <a:solidFill>
                          <a:schemeClr val="tx1"/>
                        </a:solidFill>
                      </a:endParaRPr>
                    </a:p>
                    <a:p>
                      <a:r>
                        <a:rPr lang="en-US" dirty="0">
                          <a:solidFill>
                            <a:schemeClr val="tx1"/>
                          </a:solidFill>
                        </a:rPr>
                        <a:t>Jeff Joseph</a:t>
                      </a:r>
                    </a:p>
                    <a:p>
                      <a:r>
                        <a:rPr lang="en-US" sz="1200" b="0" i="0" u="none" strike="noStrike" cap="none" dirty="0">
                          <a:solidFill>
                            <a:srgbClr val="000000"/>
                          </a:solidFill>
                          <a:effectLst/>
                          <a:latin typeface="Arial"/>
                          <a:ea typeface="Arial"/>
                          <a:cs typeface="Arial"/>
                          <a:sym typeface="Arial"/>
                        </a:rPr>
                        <a:t>Harvard T.H. Chan School of Public Health</a:t>
                      </a:r>
                    </a:p>
                    <a:p>
                      <a:r>
                        <a:rPr lang="en-US" sz="1200" b="0" i="0" u="none" strike="noStrike" cap="none" dirty="0" err="1">
                          <a:solidFill>
                            <a:srgbClr val="000000"/>
                          </a:solidFill>
                          <a:effectLst/>
                          <a:latin typeface="Arial"/>
                          <a:ea typeface="Arial"/>
                          <a:cs typeface="Arial"/>
                          <a:sym typeface="Arial"/>
                        </a:rPr>
                        <a:t>jmjoseph@hsph.harvard.edu</a:t>
                      </a:r>
                      <a:endParaRPr lang="en-US" sz="1200" b="0" i="0" u="none" strike="noStrike" cap="none" dirty="0">
                        <a:solidFill>
                          <a:srgbClr val="000000"/>
                        </a:solidFill>
                        <a:effectLst/>
                        <a:latin typeface="Arial"/>
                        <a:ea typeface="Arial"/>
                        <a:cs typeface="Arial"/>
                        <a:sym typeface="Arial"/>
                      </a:endParaRPr>
                    </a:p>
                    <a:p>
                      <a:endParaRPr lang="en-US" dirty="0">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3777871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C1E2-46F9-4544-9697-DCE3EF28968F}"/>
              </a:ext>
            </a:extLst>
          </p:cNvPr>
          <p:cNvSpPr>
            <a:spLocks noGrp="1"/>
          </p:cNvSpPr>
          <p:nvPr>
            <p:ph type="title"/>
          </p:nvPr>
        </p:nvSpPr>
        <p:spPr/>
        <p:txBody>
          <a:bodyPr/>
          <a:lstStyle/>
          <a:p>
            <a:r>
              <a:rPr lang="en-US" dirty="0"/>
              <a:t>AI-</a:t>
            </a:r>
            <a:r>
              <a:rPr lang="en-US" dirty="0" err="1"/>
              <a:t>Vengers</a:t>
            </a:r>
            <a:endParaRPr lang="en-US" dirty="0"/>
          </a:p>
        </p:txBody>
      </p:sp>
      <p:sp>
        <p:nvSpPr>
          <p:cNvPr id="3" name="Slide Number Placeholder 2">
            <a:extLst>
              <a:ext uri="{FF2B5EF4-FFF2-40B4-BE49-F238E27FC236}">
                <a16:creationId xmlns:a16="http://schemas.microsoft.com/office/drawing/2014/main" id="{AFC1791D-E06A-F149-843D-A664F2D5B2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aphicFrame>
        <p:nvGraphicFramePr>
          <p:cNvPr id="5" name="Table 5">
            <a:extLst>
              <a:ext uri="{FF2B5EF4-FFF2-40B4-BE49-F238E27FC236}">
                <a16:creationId xmlns:a16="http://schemas.microsoft.com/office/drawing/2014/main" id="{1C0DDE11-9438-994A-B9DD-A04E7631FE76}"/>
              </a:ext>
            </a:extLst>
          </p:cNvPr>
          <p:cNvGraphicFramePr>
            <a:graphicFrameLocks noGrp="1"/>
          </p:cNvGraphicFramePr>
          <p:nvPr>
            <p:extLst>
              <p:ext uri="{D42A27DB-BD31-4B8C-83A1-F6EECF244321}">
                <p14:modId xmlns:p14="http://schemas.microsoft.com/office/powerpoint/2010/main" val="378199320"/>
              </p:ext>
            </p:extLst>
          </p:nvPr>
        </p:nvGraphicFramePr>
        <p:xfrm>
          <a:off x="1524000" y="768350"/>
          <a:ext cx="6096000" cy="2225040"/>
        </p:xfrm>
        <a:graphic>
          <a:graphicData uri="http://schemas.openxmlformats.org/drawingml/2006/table">
            <a:tbl>
              <a:tblPr firstRow="1" bandRow="1">
                <a:tableStyleId>{D7AC3CCA-C797-4891-BE02-D94E43425B78}</a:tableStyleId>
              </a:tblPr>
              <a:tblGrid>
                <a:gridCol w="2032000">
                  <a:extLst>
                    <a:ext uri="{9D8B030D-6E8A-4147-A177-3AD203B41FA5}">
                      <a16:colId xmlns:a16="http://schemas.microsoft.com/office/drawing/2014/main" val="1876927758"/>
                    </a:ext>
                  </a:extLst>
                </a:gridCol>
                <a:gridCol w="2032000">
                  <a:extLst>
                    <a:ext uri="{9D8B030D-6E8A-4147-A177-3AD203B41FA5}">
                      <a16:colId xmlns:a16="http://schemas.microsoft.com/office/drawing/2014/main" val="1820332205"/>
                    </a:ext>
                  </a:extLst>
                </a:gridCol>
                <a:gridCol w="2032000">
                  <a:extLst>
                    <a:ext uri="{9D8B030D-6E8A-4147-A177-3AD203B41FA5}">
                      <a16:colId xmlns:a16="http://schemas.microsoft.com/office/drawing/2014/main" val="3988100423"/>
                    </a:ext>
                  </a:extLst>
                </a:gridCol>
              </a:tblGrid>
              <a:tr h="370840">
                <a:tc>
                  <a:txBody>
                    <a:bodyPr/>
                    <a:lstStyle/>
                    <a:p>
                      <a:r>
                        <a:rPr lang="en-US" b="1" dirty="0">
                          <a:solidFill>
                            <a:schemeClr val="bg2"/>
                          </a:solidFill>
                        </a:rPr>
                        <a:t>Lasith Adhikari</a:t>
                      </a:r>
                    </a:p>
                  </a:txBody>
                  <a:tcPr/>
                </a:tc>
                <a:tc>
                  <a:txBody>
                    <a:bodyPr/>
                    <a:lstStyle/>
                    <a:p>
                      <a:r>
                        <a:rPr lang="en-US" b="1" dirty="0" err="1">
                          <a:solidFill>
                            <a:schemeClr val="bg2"/>
                          </a:solidFill>
                        </a:rPr>
                        <a:t>Yugang</a:t>
                      </a:r>
                      <a:r>
                        <a:rPr lang="en-US" b="1" dirty="0">
                          <a:solidFill>
                            <a:schemeClr val="bg2"/>
                          </a:solidFill>
                        </a:rPr>
                        <a:t> Jia</a:t>
                      </a:r>
                    </a:p>
                  </a:txBody>
                  <a:tcPr/>
                </a:tc>
                <a:tc>
                  <a:txBody>
                    <a:bodyPr/>
                    <a:lstStyle/>
                    <a:p>
                      <a:r>
                        <a:rPr lang="en-US" b="1" dirty="0">
                          <a:solidFill>
                            <a:schemeClr val="bg2"/>
                          </a:solidFill>
                        </a:rPr>
                        <a:t>Mira </a:t>
                      </a:r>
                      <a:r>
                        <a:rPr lang="en-US" b="1" dirty="0" err="1">
                          <a:solidFill>
                            <a:schemeClr val="bg2"/>
                          </a:solidFill>
                        </a:rPr>
                        <a:t>Moukheiber</a:t>
                      </a:r>
                      <a:endParaRPr lang="en-US" b="1" dirty="0">
                        <a:solidFill>
                          <a:schemeClr val="bg2"/>
                        </a:solidFill>
                      </a:endParaRPr>
                    </a:p>
                  </a:txBody>
                  <a:tcPr/>
                </a:tc>
                <a:extLst>
                  <a:ext uri="{0D108BD9-81ED-4DB2-BD59-A6C34878D82A}">
                    <a16:rowId xmlns:a16="http://schemas.microsoft.com/office/drawing/2014/main" val="3538400357"/>
                  </a:ext>
                </a:extLst>
              </a:tr>
              <a:tr h="370840">
                <a:tc>
                  <a:txBody>
                    <a:bodyPr/>
                    <a:lstStyle/>
                    <a:p>
                      <a:r>
                        <a:rPr lang="en-US" b="1" dirty="0">
                          <a:solidFill>
                            <a:schemeClr val="bg2"/>
                          </a:solidFill>
                        </a:rPr>
                        <a:t>Aldo Arevalo</a:t>
                      </a:r>
                    </a:p>
                  </a:txBody>
                  <a:tcPr/>
                </a:tc>
                <a:tc>
                  <a:txBody>
                    <a:bodyPr/>
                    <a:lstStyle/>
                    <a:p>
                      <a:r>
                        <a:rPr lang="en-US" b="1" dirty="0">
                          <a:solidFill>
                            <a:schemeClr val="bg2"/>
                          </a:solidFill>
                        </a:rPr>
                        <a:t>Riccardo Levi</a:t>
                      </a:r>
                    </a:p>
                  </a:txBody>
                  <a:tcPr/>
                </a:tc>
                <a:tc>
                  <a:txBody>
                    <a:bodyPr/>
                    <a:lstStyle/>
                    <a:p>
                      <a:r>
                        <a:rPr lang="en-US" b="1" dirty="0" err="1">
                          <a:solidFill>
                            <a:schemeClr val="bg2"/>
                          </a:solidFill>
                        </a:rPr>
                        <a:t>Sulaiman</a:t>
                      </a:r>
                      <a:r>
                        <a:rPr lang="en-US" b="1" dirty="0">
                          <a:solidFill>
                            <a:schemeClr val="bg2"/>
                          </a:solidFill>
                        </a:rPr>
                        <a:t> </a:t>
                      </a:r>
                      <a:r>
                        <a:rPr lang="en-US" b="1" dirty="0" err="1">
                          <a:solidFill>
                            <a:schemeClr val="bg2"/>
                          </a:solidFill>
                        </a:rPr>
                        <a:t>Moukheiber</a:t>
                      </a:r>
                      <a:endParaRPr lang="en-US" b="1" dirty="0">
                        <a:solidFill>
                          <a:schemeClr val="bg2"/>
                        </a:solidFill>
                      </a:endParaRPr>
                    </a:p>
                  </a:txBody>
                  <a:tcPr/>
                </a:tc>
                <a:extLst>
                  <a:ext uri="{0D108BD9-81ED-4DB2-BD59-A6C34878D82A}">
                    <a16:rowId xmlns:a16="http://schemas.microsoft.com/office/drawing/2014/main" val="843562525"/>
                  </a:ext>
                </a:extLst>
              </a:tr>
              <a:tr h="370840">
                <a:tc>
                  <a:txBody>
                    <a:bodyPr/>
                    <a:lstStyle/>
                    <a:p>
                      <a:r>
                        <a:rPr lang="en-US" b="1" dirty="0">
                          <a:solidFill>
                            <a:schemeClr val="bg2"/>
                          </a:solidFill>
                        </a:rPr>
                        <a:t>Miguel </a:t>
                      </a:r>
                      <a:r>
                        <a:rPr lang="en-US" b="1" dirty="0" err="1">
                          <a:solidFill>
                            <a:schemeClr val="bg2"/>
                          </a:solidFill>
                        </a:rPr>
                        <a:t>Armengol</a:t>
                      </a:r>
                      <a:endParaRPr lang="en-US" b="1" dirty="0">
                        <a:solidFill>
                          <a:schemeClr val="bg2"/>
                        </a:solidFill>
                      </a:endParaRPr>
                    </a:p>
                  </a:txBody>
                  <a:tcPr/>
                </a:tc>
                <a:tc>
                  <a:txBody>
                    <a:bodyPr/>
                    <a:lstStyle/>
                    <a:p>
                      <a:r>
                        <a:rPr lang="en-US" b="1" dirty="0" err="1">
                          <a:solidFill>
                            <a:schemeClr val="bg2"/>
                          </a:solidFill>
                        </a:rPr>
                        <a:t>Yanran</a:t>
                      </a:r>
                      <a:r>
                        <a:rPr lang="en-US" b="1" dirty="0">
                          <a:solidFill>
                            <a:schemeClr val="bg2"/>
                          </a:solidFill>
                        </a:rPr>
                        <a:t> Li</a:t>
                      </a:r>
                    </a:p>
                  </a:txBody>
                  <a:tcPr/>
                </a:tc>
                <a:tc>
                  <a:txBody>
                    <a:bodyPr/>
                    <a:lstStyle/>
                    <a:p>
                      <a:r>
                        <a:rPr lang="en-US" b="1" dirty="0">
                          <a:solidFill>
                            <a:schemeClr val="bg2"/>
                          </a:solidFill>
                        </a:rPr>
                        <a:t>Amber Nigam</a:t>
                      </a:r>
                    </a:p>
                  </a:txBody>
                  <a:tcPr/>
                </a:tc>
                <a:extLst>
                  <a:ext uri="{0D108BD9-81ED-4DB2-BD59-A6C34878D82A}">
                    <a16:rowId xmlns:a16="http://schemas.microsoft.com/office/drawing/2014/main" val="2206715852"/>
                  </a:ext>
                </a:extLst>
              </a:tr>
              <a:tr h="370840">
                <a:tc>
                  <a:txBody>
                    <a:bodyPr/>
                    <a:lstStyle/>
                    <a:p>
                      <a:r>
                        <a:rPr lang="en-US" b="1" dirty="0">
                          <a:solidFill>
                            <a:schemeClr val="bg2"/>
                          </a:solidFill>
                        </a:rPr>
                        <a:t>Anushka Bhaskar</a:t>
                      </a:r>
                    </a:p>
                  </a:txBody>
                  <a:tcPr/>
                </a:tc>
                <a:tc>
                  <a:txBody>
                    <a:bodyPr/>
                    <a:lstStyle/>
                    <a:p>
                      <a:r>
                        <a:rPr lang="en-US" b="1" dirty="0" err="1">
                          <a:solidFill>
                            <a:schemeClr val="bg2"/>
                          </a:solidFill>
                        </a:rPr>
                        <a:t>Sreekar</a:t>
                      </a:r>
                      <a:r>
                        <a:rPr lang="en-US" b="1" dirty="0">
                          <a:solidFill>
                            <a:schemeClr val="bg2"/>
                          </a:solidFill>
                        </a:rPr>
                        <a:t> </a:t>
                      </a:r>
                      <a:r>
                        <a:rPr lang="en-US" b="1" dirty="0" err="1">
                          <a:solidFill>
                            <a:schemeClr val="bg2"/>
                          </a:solidFill>
                        </a:rPr>
                        <a:t>Mantena</a:t>
                      </a:r>
                      <a:endParaRPr lang="en-US" b="1" dirty="0">
                        <a:solidFill>
                          <a:schemeClr val="bg2"/>
                        </a:solidFill>
                      </a:endParaRPr>
                    </a:p>
                  </a:txBody>
                  <a:tcPr/>
                </a:tc>
                <a:tc>
                  <a:txBody>
                    <a:bodyPr/>
                    <a:lstStyle/>
                    <a:p>
                      <a:r>
                        <a:rPr lang="en-US" b="1" dirty="0">
                          <a:solidFill>
                            <a:schemeClr val="bg2"/>
                          </a:solidFill>
                        </a:rPr>
                        <a:t>Mat Samuel</a:t>
                      </a:r>
                    </a:p>
                  </a:txBody>
                  <a:tcPr/>
                </a:tc>
                <a:extLst>
                  <a:ext uri="{0D108BD9-81ED-4DB2-BD59-A6C34878D82A}">
                    <a16:rowId xmlns:a16="http://schemas.microsoft.com/office/drawing/2014/main" val="1723275899"/>
                  </a:ext>
                </a:extLst>
              </a:tr>
              <a:tr h="370840">
                <a:tc>
                  <a:txBody>
                    <a:bodyPr/>
                    <a:lstStyle/>
                    <a:p>
                      <a:r>
                        <a:rPr lang="en-US" b="1" dirty="0">
                          <a:solidFill>
                            <a:schemeClr val="bg2"/>
                          </a:solidFill>
                        </a:rPr>
                        <a:t>Francesco Carli</a:t>
                      </a:r>
                    </a:p>
                  </a:txBody>
                  <a:tcPr/>
                </a:tc>
                <a:tc>
                  <a:txBody>
                    <a:bodyPr/>
                    <a:lstStyle/>
                    <a:p>
                      <a:r>
                        <a:rPr lang="en-US" b="1" dirty="0">
                          <a:solidFill>
                            <a:schemeClr val="bg2"/>
                          </a:solidFill>
                        </a:rPr>
                        <a:t>Dana </a:t>
                      </a:r>
                      <a:r>
                        <a:rPr lang="en-US" b="1" dirty="0" err="1">
                          <a:solidFill>
                            <a:schemeClr val="bg2"/>
                          </a:solidFill>
                        </a:rPr>
                        <a:t>Moukheiber</a:t>
                      </a:r>
                      <a:endParaRPr lang="en-US" b="1" dirty="0">
                        <a:solidFill>
                          <a:schemeClr val="bg2"/>
                        </a:solidFill>
                      </a:endParaRPr>
                    </a:p>
                  </a:txBody>
                  <a:tcPr/>
                </a:tc>
                <a:tc>
                  <a:txBody>
                    <a:bodyPr/>
                    <a:lstStyle/>
                    <a:p>
                      <a:r>
                        <a:rPr lang="en-US" b="1" dirty="0">
                          <a:solidFill>
                            <a:schemeClr val="bg2"/>
                          </a:solidFill>
                        </a:rPr>
                        <a:t>David </a:t>
                      </a:r>
                      <a:r>
                        <a:rPr lang="en-US" b="1" dirty="0" err="1">
                          <a:solidFill>
                            <a:schemeClr val="bg2"/>
                          </a:solidFill>
                        </a:rPr>
                        <a:t>Sasson</a:t>
                      </a:r>
                      <a:endParaRPr lang="en-US" b="1" dirty="0">
                        <a:solidFill>
                          <a:schemeClr val="bg2"/>
                        </a:solidFill>
                      </a:endParaRPr>
                    </a:p>
                  </a:txBody>
                  <a:tcPr/>
                </a:tc>
                <a:extLst>
                  <a:ext uri="{0D108BD9-81ED-4DB2-BD59-A6C34878D82A}">
                    <a16:rowId xmlns:a16="http://schemas.microsoft.com/office/drawing/2014/main" val="221189100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2"/>
                          </a:solidFill>
                        </a:rPr>
                        <a:t>Jay Chandra</a:t>
                      </a:r>
                    </a:p>
                  </a:txBody>
                  <a:tcPr/>
                </a:tc>
                <a:tc>
                  <a:txBody>
                    <a:bodyPr/>
                    <a:lstStyle/>
                    <a:p>
                      <a:r>
                        <a:rPr lang="en-US" b="1" dirty="0">
                          <a:solidFill>
                            <a:schemeClr val="bg2"/>
                          </a:solidFill>
                        </a:rPr>
                        <a:t>Lama </a:t>
                      </a:r>
                      <a:r>
                        <a:rPr lang="en-US" b="1" dirty="0" err="1">
                          <a:solidFill>
                            <a:schemeClr val="bg2"/>
                          </a:solidFill>
                        </a:rPr>
                        <a:t>Moukheiber</a:t>
                      </a:r>
                      <a:endParaRPr lang="en-US" b="1" dirty="0">
                        <a:solidFill>
                          <a:schemeClr val="bg2"/>
                        </a:solidFill>
                      </a:endParaRPr>
                    </a:p>
                  </a:txBody>
                  <a:tcPr/>
                </a:tc>
                <a:tc>
                  <a:txBody>
                    <a:bodyPr/>
                    <a:lstStyle/>
                    <a:p>
                      <a:endParaRPr lang="en-US" b="1" dirty="0">
                        <a:solidFill>
                          <a:schemeClr val="bg2"/>
                        </a:solidFill>
                      </a:endParaRPr>
                    </a:p>
                  </a:txBody>
                  <a:tcPr/>
                </a:tc>
                <a:extLst>
                  <a:ext uri="{0D108BD9-81ED-4DB2-BD59-A6C34878D82A}">
                    <a16:rowId xmlns:a16="http://schemas.microsoft.com/office/drawing/2014/main" val="895321676"/>
                  </a:ext>
                </a:extLst>
              </a:tr>
            </a:tbl>
          </a:graphicData>
        </a:graphic>
      </p:graphicFrame>
      <p:sp>
        <p:nvSpPr>
          <p:cNvPr id="6" name="AutoShape 2">
            <a:extLst>
              <a:ext uri="{FF2B5EF4-FFF2-40B4-BE49-F238E27FC236}">
                <a16:creationId xmlns:a16="http://schemas.microsoft.com/office/drawing/2014/main" id="{1033E73D-A61F-1E4C-BDCB-25917524881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BC971826-49E7-6D47-AFB6-C4B68209118D}"/>
              </a:ext>
            </a:extLst>
          </p:cNvPr>
          <p:cNvPicPr>
            <a:picLocks noChangeAspect="1"/>
          </p:cNvPicPr>
          <p:nvPr/>
        </p:nvPicPr>
        <p:blipFill>
          <a:blip r:embed="rId3"/>
          <a:stretch>
            <a:fillRect/>
          </a:stretch>
        </p:blipFill>
        <p:spPr>
          <a:xfrm>
            <a:off x="2990850" y="3075940"/>
            <a:ext cx="3162300" cy="1917700"/>
          </a:xfrm>
          <a:prstGeom prst="rect">
            <a:avLst/>
          </a:prstGeom>
        </p:spPr>
      </p:pic>
    </p:spTree>
    <p:extLst>
      <p:ext uri="{BB962C8B-B14F-4D97-AF65-F5344CB8AC3E}">
        <p14:creationId xmlns:p14="http://schemas.microsoft.com/office/powerpoint/2010/main" val="2100348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1"/>
          <p:cNvPicPr preferRelativeResize="0"/>
          <p:nvPr/>
        </p:nvPicPr>
        <p:blipFill>
          <a:blip r:embed="rId3">
            <a:alphaModFix amt="20000"/>
          </a:blip>
          <a:stretch>
            <a:fillRect/>
          </a:stretch>
        </p:blipFill>
        <p:spPr>
          <a:xfrm>
            <a:off x="-653347" y="0"/>
            <a:ext cx="9797349" cy="5143500"/>
          </a:xfrm>
          <a:prstGeom prst="rect">
            <a:avLst/>
          </a:prstGeom>
          <a:noFill/>
          <a:ln>
            <a:noFill/>
          </a:ln>
        </p:spPr>
      </p:pic>
      <p:sp>
        <p:nvSpPr>
          <p:cNvPr id="169" name="Google Shape;169;p31"/>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a:t>Course Overview</a:t>
            </a:r>
            <a:r>
              <a:rPr lang="en"/>
              <a:t> </a:t>
            </a:r>
            <a:endParaRPr/>
          </a:p>
        </p:txBody>
      </p:sp>
      <p:sp>
        <p:nvSpPr>
          <p:cNvPr id="170" name="Google Shape;170;p3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Schedule</a:t>
            </a:r>
            <a:endParaRPr sz="2000"/>
          </a:p>
        </p:txBody>
      </p:sp>
      <p:sp>
        <p:nvSpPr>
          <p:cNvPr id="177" name="Google Shape;177;p3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aphicFrame>
        <p:nvGraphicFramePr>
          <p:cNvPr id="178" name="Google Shape;178;p32"/>
          <p:cNvGraphicFramePr/>
          <p:nvPr>
            <p:extLst>
              <p:ext uri="{D42A27DB-BD31-4B8C-83A1-F6EECF244321}">
                <p14:modId xmlns:p14="http://schemas.microsoft.com/office/powerpoint/2010/main" val="4256124206"/>
              </p:ext>
            </p:extLst>
          </p:nvPr>
        </p:nvGraphicFramePr>
        <p:xfrm>
          <a:off x="387890" y="1425300"/>
          <a:ext cx="8368220" cy="2625570"/>
        </p:xfrm>
        <a:graphic>
          <a:graphicData uri="http://schemas.openxmlformats.org/drawingml/2006/table">
            <a:tbl>
              <a:tblPr>
                <a:noFill/>
                <a:tableStyleId>{CC0C0E8B-F10D-4DBC-BA46-EAD69903CC86}</a:tableStyleId>
              </a:tblPr>
              <a:tblGrid>
                <a:gridCol w="654735">
                  <a:extLst>
                    <a:ext uri="{9D8B030D-6E8A-4147-A177-3AD203B41FA5}">
                      <a16:colId xmlns:a16="http://schemas.microsoft.com/office/drawing/2014/main" val="20000"/>
                    </a:ext>
                  </a:extLst>
                </a:gridCol>
                <a:gridCol w="1505748">
                  <a:extLst>
                    <a:ext uri="{9D8B030D-6E8A-4147-A177-3AD203B41FA5}">
                      <a16:colId xmlns:a16="http://schemas.microsoft.com/office/drawing/2014/main" val="20001"/>
                    </a:ext>
                  </a:extLst>
                </a:gridCol>
                <a:gridCol w="1544077">
                  <a:extLst>
                    <a:ext uri="{9D8B030D-6E8A-4147-A177-3AD203B41FA5}">
                      <a16:colId xmlns:a16="http://schemas.microsoft.com/office/drawing/2014/main" val="20002"/>
                    </a:ext>
                  </a:extLst>
                </a:gridCol>
                <a:gridCol w="1548129">
                  <a:extLst>
                    <a:ext uri="{9D8B030D-6E8A-4147-A177-3AD203B41FA5}">
                      <a16:colId xmlns:a16="http://schemas.microsoft.com/office/drawing/2014/main" val="20003"/>
                    </a:ext>
                  </a:extLst>
                </a:gridCol>
                <a:gridCol w="1555028">
                  <a:extLst>
                    <a:ext uri="{9D8B030D-6E8A-4147-A177-3AD203B41FA5}">
                      <a16:colId xmlns:a16="http://schemas.microsoft.com/office/drawing/2014/main" val="20004"/>
                    </a:ext>
                  </a:extLst>
                </a:gridCol>
                <a:gridCol w="1560503">
                  <a:extLst>
                    <a:ext uri="{9D8B030D-6E8A-4147-A177-3AD203B41FA5}">
                      <a16:colId xmlns:a16="http://schemas.microsoft.com/office/drawing/2014/main" val="20005"/>
                    </a:ext>
                  </a:extLst>
                </a:gridCol>
              </a:tblGrid>
              <a:tr h="355125">
                <a:tc>
                  <a:txBody>
                    <a:bodyPr/>
                    <a:lstStyle/>
                    <a:p>
                      <a:pPr marL="0" lvl="0" indent="0" algn="ctr" rtl="0">
                        <a:spcBef>
                          <a:spcPts val="0"/>
                        </a:spcBef>
                        <a:spcAft>
                          <a:spcPts val="0"/>
                        </a:spcAft>
                        <a:buNone/>
                      </a:pPr>
                      <a:r>
                        <a:rPr lang="en" sz="1400" b="1" dirty="0">
                          <a:solidFill>
                            <a:srgbClr val="FFFFFF"/>
                          </a:solidFill>
                        </a:rPr>
                        <a:t>Week</a:t>
                      </a:r>
                      <a:endParaRPr sz="1400" b="1" dirty="0">
                        <a:solidFill>
                          <a:srgbClr val="FFFFFF"/>
                        </a:solidFill>
                      </a:endParaRPr>
                    </a:p>
                  </a:txBody>
                  <a:tcPr marL="91425" marR="91425" marT="91425" marB="91425">
                    <a:solidFill>
                      <a:schemeClr val="accent6"/>
                    </a:solidFill>
                  </a:tcPr>
                </a:tc>
                <a:tc>
                  <a:txBody>
                    <a:bodyPr/>
                    <a:lstStyle/>
                    <a:p>
                      <a:pPr marL="0" lvl="0" indent="0" algn="ctr" rtl="0">
                        <a:spcBef>
                          <a:spcPts val="0"/>
                        </a:spcBef>
                        <a:spcAft>
                          <a:spcPts val="0"/>
                        </a:spcAft>
                        <a:buNone/>
                      </a:pPr>
                      <a:r>
                        <a:rPr lang="en" sz="1400" b="1">
                          <a:solidFill>
                            <a:srgbClr val="FFFFFF"/>
                          </a:solidFill>
                        </a:rPr>
                        <a:t>Monday</a:t>
                      </a:r>
                      <a:endParaRPr sz="1400" b="1">
                        <a:solidFill>
                          <a:srgbClr val="FFFFFF"/>
                        </a:solidFill>
                      </a:endParaRPr>
                    </a:p>
                  </a:txBody>
                  <a:tcPr marL="91425" marR="91425" marT="91425" marB="91425">
                    <a:solidFill>
                      <a:schemeClr val="accent6"/>
                    </a:solidFill>
                  </a:tcPr>
                </a:tc>
                <a:tc>
                  <a:txBody>
                    <a:bodyPr/>
                    <a:lstStyle/>
                    <a:p>
                      <a:pPr marL="0" lvl="0" indent="0" algn="ctr" rtl="0">
                        <a:spcBef>
                          <a:spcPts val="0"/>
                        </a:spcBef>
                        <a:spcAft>
                          <a:spcPts val="0"/>
                        </a:spcAft>
                        <a:buNone/>
                      </a:pPr>
                      <a:r>
                        <a:rPr lang="en" sz="1400" b="1" dirty="0">
                          <a:solidFill>
                            <a:srgbClr val="FFFFFF"/>
                          </a:solidFill>
                        </a:rPr>
                        <a:t>Tuesday</a:t>
                      </a:r>
                      <a:endParaRPr sz="1400" b="1" dirty="0">
                        <a:solidFill>
                          <a:srgbClr val="FFFFFF"/>
                        </a:solidFill>
                      </a:endParaRPr>
                    </a:p>
                  </a:txBody>
                  <a:tcPr marL="91425" marR="91425" marT="91425" marB="91425">
                    <a:solidFill>
                      <a:schemeClr val="accent6"/>
                    </a:solidFill>
                  </a:tcPr>
                </a:tc>
                <a:tc>
                  <a:txBody>
                    <a:bodyPr/>
                    <a:lstStyle/>
                    <a:p>
                      <a:pPr marL="0" lvl="0" indent="0" algn="ctr" rtl="0">
                        <a:spcBef>
                          <a:spcPts val="0"/>
                        </a:spcBef>
                        <a:spcAft>
                          <a:spcPts val="0"/>
                        </a:spcAft>
                        <a:buNone/>
                      </a:pPr>
                      <a:r>
                        <a:rPr lang="en" sz="1400" b="1">
                          <a:solidFill>
                            <a:srgbClr val="FFFFFF"/>
                          </a:solidFill>
                        </a:rPr>
                        <a:t>Wednesday</a:t>
                      </a:r>
                      <a:endParaRPr sz="1400" b="1">
                        <a:solidFill>
                          <a:srgbClr val="FFFFFF"/>
                        </a:solidFill>
                      </a:endParaRPr>
                    </a:p>
                  </a:txBody>
                  <a:tcPr marL="91425" marR="91425" marT="91425" marB="91425">
                    <a:solidFill>
                      <a:schemeClr val="accent6"/>
                    </a:solidFill>
                  </a:tcPr>
                </a:tc>
                <a:tc>
                  <a:txBody>
                    <a:bodyPr/>
                    <a:lstStyle/>
                    <a:p>
                      <a:pPr marL="0" lvl="0" indent="0" algn="ctr" rtl="0">
                        <a:spcBef>
                          <a:spcPts val="0"/>
                        </a:spcBef>
                        <a:spcAft>
                          <a:spcPts val="0"/>
                        </a:spcAft>
                        <a:buNone/>
                      </a:pPr>
                      <a:r>
                        <a:rPr lang="en" sz="1400" b="1" dirty="0">
                          <a:solidFill>
                            <a:srgbClr val="FFFFFF"/>
                          </a:solidFill>
                        </a:rPr>
                        <a:t>Thursday</a:t>
                      </a:r>
                      <a:endParaRPr sz="1400" b="1" dirty="0">
                        <a:solidFill>
                          <a:srgbClr val="FFFFFF"/>
                        </a:solidFill>
                      </a:endParaRPr>
                    </a:p>
                  </a:txBody>
                  <a:tcPr marL="91425" marR="91425" marT="91425" marB="91425">
                    <a:solidFill>
                      <a:schemeClr val="accent6"/>
                    </a:solidFill>
                  </a:tcPr>
                </a:tc>
                <a:tc>
                  <a:txBody>
                    <a:bodyPr/>
                    <a:lstStyle/>
                    <a:p>
                      <a:pPr marL="0" lvl="0" indent="0" algn="ctr" rtl="0">
                        <a:spcBef>
                          <a:spcPts val="0"/>
                        </a:spcBef>
                        <a:spcAft>
                          <a:spcPts val="0"/>
                        </a:spcAft>
                        <a:buNone/>
                      </a:pPr>
                      <a:r>
                        <a:rPr lang="en" sz="1400" b="1" dirty="0">
                          <a:solidFill>
                            <a:srgbClr val="FFFFFF"/>
                          </a:solidFill>
                        </a:rPr>
                        <a:t>Friday</a:t>
                      </a:r>
                      <a:endParaRPr sz="1400" b="1" dirty="0">
                        <a:solidFill>
                          <a:srgbClr val="FFFFFF"/>
                        </a:solidFill>
                      </a:endParaRPr>
                    </a:p>
                  </a:txBody>
                  <a:tcPr marL="91425" marR="91425" marT="91425" marB="91425">
                    <a:solidFill>
                      <a:schemeClr val="accent6"/>
                    </a:solidFill>
                  </a:tcPr>
                </a:tc>
                <a:extLst>
                  <a:ext uri="{0D108BD9-81ED-4DB2-BD59-A6C34878D82A}">
                    <a16:rowId xmlns:a16="http://schemas.microsoft.com/office/drawing/2014/main" val="10000"/>
                  </a:ext>
                </a:extLst>
              </a:tr>
              <a:tr h="852825">
                <a:tc>
                  <a:txBody>
                    <a:bodyPr/>
                    <a:lstStyle/>
                    <a:p>
                      <a:pPr marL="0" lvl="0" indent="0" algn="ctr" rtl="0">
                        <a:spcBef>
                          <a:spcPts val="0"/>
                        </a:spcBef>
                        <a:spcAft>
                          <a:spcPts val="0"/>
                        </a:spcAft>
                        <a:buNone/>
                      </a:pPr>
                      <a:r>
                        <a:rPr lang="en-US" sz="1200" dirty="0"/>
                        <a:t>1</a:t>
                      </a:r>
                      <a:endParaRPr sz="1200" dirty="0"/>
                    </a:p>
                  </a:txBody>
                  <a:tcPr marL="91425" marR="91425" marT="91425" marB="91425"/>
                </a:tc>
                <a:tc>
                  <a:txBody>
                    <a:bodyPr/>
                    <a:lstStyle/>
                    <a:p>
                      <a:pPr marL="0" lvl="0" indent="0" algn="l" rtl="0">
                        <a:spcBef>
                          <a:spcPts val="0"/>
                        </a:spcBef>
                        <a:spcAft>
                          <a:spcPts val="0"/>
                        </a:spcAft>
                        <a:buNone/>
                      </a:pPr>
                      <a:r>
                        <a:rPr lang="en" sz="1200" dirty="0"/>
                        <a:t>- </a:t>
                      </a:r>
                      <a:r>
                        <a:rPr lang="en-US" sz="1200" dirty="0"/>
                        <a:t>Introductions</a:t>
                      </a:r>
                      <a:endParaRPr sz="1200" dirty="0"/>
                    </a:p>
                    <a:p>
                      <a:pPr marL="0" lvl="0" indent="0" algn="l" rtl="0">
                        <a:spcBef>
                          <a:spcPts val="0"/>
                        </a:spcBef>
                        <a:spcAft>
                          <a:spcPts val="0"/>
                        </a:spcAft>
                        <a:buNone/>
                      </a:pPr>
                      <a:r>
                        <a:rPr lang="en" sz="1200" dirty="0"/>
                        <a:t>- Course overview</a:t>
                      </a:r>
                      <a:endParaRPr lang="en-US" sz="12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200" dirty="0"/>
                        <a:t>- </a:t>
                      </a:r>
                      <a:r>
                        <a:rPr lang="en-US" sz="1200" dirty="0"/>
                        <a:t>Introduction to </a:t>
                      </a:r>
                      <a:r>
                        <a:rPr lang="en-US" sz="1200" dirty="0" err="1"/>
                        <a:t>RMarkdown</a:t>
                      </a:r>
                      <a:endParaRPr lang="en-US" sz="12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 Introduction to R</a:t>
                      </a:r>
                    </a:p>
                  </a:txBody>
                  <a:tcPr marL="91425" marR="91425" marT="91425" marB="91425"/>
                </a:tc>
                <a:tc>
                  <a:txBody>
                    <a:bodyPr/>
                    <a:lstStyle/>
                    <a:p>
                      <a:pPr marL="0" lvl="0" indent="0" algn="l" rtl="0">
                        <a:spcBef>
                          <a:spcPts val="0"/>
                        </a:spcBef>
                        <a:spcAft>
                          <a:spcPts val="0"/>
                        </a:spcAft>
                        <a:buNone/>
                      </a:pPr>
                      <a:r>
                        <a:rPr lang="en" sz="1200" dirty="0"/>
                        <a:t>- Data wrangling and curation</a:t>
                      </a:r>
                      <a:endParaRPr sz="1200" dirty="0"/>
                    </a:p>
                  </a:txBody>
                  <a:tcPr marL="91425" marR="91425" marT="91425" marB="91425"/>
                </a:tc>
                <a:tc>
                  <a:txBody>
                    <a:bodyPr/>
                    <a:lstStyle/>
                    <a:p>
                      <a:pPr marL="0" lvl="0" indent="0" algn="l" rtl="0">
                        <a:spcBef>
                          <a:spcPts val="0"/>
                        </a:spcBef>
                        <a:spcAft>
                          <a:spcPts val="0"/>
                        </a:spcAft>
                        <a:buNone/>
                      </a:pPr>
                      <a:r>
                        <a:rPr lang="en" sz="1200" dirty="0"/>
                        <a:t>- Data wrangling and curation</a:t>
                      </a:r>
                      <a:endParaRPr sz="1200" dirty="0"/>
                    </a:p>
                  </a:txBody>
                  <a:tcPr marL="91425" marR="91425" marT="91425" marB="91425"/>
                </a:tc>
                <a:tc>
                  <a:txBody>
                    <a:bodyPr/>
                    <a:lstStyle/>
                    <a:p>
                      <a:pPr marL="0" lvl="0" indent="0" algn="l" rtl="0">
                        <a:spcBef>
                          <a:spcPts val="0"/>
                        </a:spcBef>
                        <a:spcAft>
                          <a:spcPts val="0"/>
                        </a:spcAft>
                        <a:buNone/>
                      </a:pPr>
                      <a:r>
                        <a:rPr lang="en" sz="1200" dirty="0"/>
                        <a:t>- Data visualization</a:t>
                      </a:r>
                    </a:p>
                    <a:p>
                      <a:pPr marL="0" lvl="0" indent="0" algn="l" rtl="0">
                        <a:spcBef>
                          <a:spcPts val="0"/>
                        </a:spcBef>
                        <a:spcAft>
                          <a:spcPts val="0"/>
                        </a:spcAft>
                        <a:buNone/>
                      </a:pPr>
                      <a:r>
                        <a:rPr lang="en" sz="1200" dirty="0"/>
                        <a:t>- Data visualization principles</a:t>
                      </a:r>
                    </a:p>
                    <a:p>
                      <a:pPr marL="0" lvl="0" indent="0" algn="l" rtl="0">
                        <a:spcBef>
                          <a:spcPts val="0"/>
                        </a:spcBef>
                        <a:spcAft>
                          <a:spcPts val="0"/>
                        </a:spcAft>
                        <a:buNone/>
                      </a:pPr>
                      <a:r>
                        <a:rPr lang="en" sz="1200" dirty="0"/>
                        <a:t>- Exploratory data analysis</a:t>
                      </a:r>
                      <a:endParaRPr lang="en-US" sz="1200" dirty="0"/>
                    </a:p>
                  </a:txBody>
                  <a:tcPr marL="91425" marR="91425" marT="91425" marB="91425"/>
                </a:tc>
                <a:tc>
                  <a:txBody>
                    <a:bodyPr/>
                    <a:lstStyle/>
                    <a:p>
                      <a:pPr marL="0" lvl="0" indent="0" algn="l" rtl="0">
                        <a:spcBef>
                          <a:spcPts val="0"/>
                        </a:spcBef>
                        <a:spcAft>
                          <a:spcPts val="0"/>
                        </a:spcAft>
                        <a:buNone/>
                      </a:pPr>
                      <a:r>
                        <a:rPr lang="en" sz="1200" dirty="0"/>
                        <a:t>- Data visualization</a:t>
                      </a:r>
                    </a:p>
                    <a:p>
                      <a:pPr marL="0" lvl="0" indent="0" algn="l" rtl="0">
                        <a:spcBef>
                          <a:spcPts val="0"/>
                        </a:spcBef>
                        <a:spcAft>
                          <a:spcPts val="0"/>
                        </a:spcAft>
                        <a:buNone/>
                      </a:pPr>
                      <a:r>
                        <a:rPr lang="en" sz="1200" dirty="0"/>
                        <a:t>- Data visualization principles</a:t>
                      </a:r>
                    </a:p>
                    <a:p>
                      <a:pPr marL="0" lvl="0" indent="0" algn="l" rtl="0">
                        <a:spcBef>
                          <a:spcPts val="0"/>
                        </a:spcBef>
                        <a:spcAft>
                          <a:spcPts val="0"/>
                        </a:spcAft>
                        <a:buNone/>
                      </a:pPr>
                      <a:r>
                        <a:rPr lang="en" sz="1200" dirty="0"/>
                        <a:t>- Exploratory data analysis</a:t>
                      </a:r>
                      <a:endParaRPr lang="en-US" sz="1200" dirty="0"/>
                    </a:p>
                  </a:txBody>
                  <a:tcPr marL="91425" marR="91425" marT="91425" marB="91425"/>
                </a:tc>
                <a:extLst>
                  <a:ext uri="{0D108BD9-81ED-4DB2-BD59-A6C34878D82A}">
                    <a16:rowId xmlns:a16="http://schemas.microsoft.com/office/drawing/2014/main" val="10001"/>
                  </a:ext>
                </a:extLst>
              </a:tr>
              <a:tr h="501450">
                <a:tc>
                  <a:txBody>
                    <a:bodyPr/>
                    <a:lstStyle/>
                    <a:p>
                      <a:pPr marL="0" lvl="0" indent="0" algn="ctr" rtl="0">
                        <a:spcBef>
                          <a:spcPts val="0"/>
                        </a:spcBef>
                        <a:spcAft>
                          <a:spcPts val="0"/>
                        </a:spcAft>
                        <a:buNone/>
                      </a:pPr>
                      <a:r>
                        <a:rPr lang="en" sz="1200" dirty="0"/>
                        <a:t>2</a:t>
                      </a:r>
                      <a:endParaRPr sz="1200" dirty="0"/>
                    </a:p>
                  </a:txBody>
                  <a:tcPr marL="91425" marR="91425" marT="91425" marB="91425"/>
                </a:tc>
                <a:tc>
                  <a:txBody>
                    <a:bodyPr/>
                    <a:lstStyle/>
                    <a:p>
                      <a:pPr marL="0" lvl="0" indent="0" algn="l" rtl="0">
                        <a:spcBef>
                          <a:spcPts val="0"/>
                        </a:spcBef>
                        <a:spcAft>
                          <a:spcPts val="0"/>
                        </a:spcAft>
                        <a:buNone/>
                      </a:pPr>
                      <a:r>
                        <a:rPr lang="en-US" sz="1200" dirty="0"/>
                        <a:t>- Introduction to machine learning</a:t>
                      </a:r>
                      <a:endParaRPr sz="1200" dirty="0"/>
                    </a:p>
                  </a:txBody>
                  <a:tcPr marL="91425" marR="91425" marT="91425" marB="91425"/>
                </a:tc>
                <a:tc>
                  <a:txBody>
                    <a:bodyPr/>
                    <a:lstStyle/>
                    <a:p>
                      <a:pPr marL="0" lvl="0" indent="0" algn="l" rtl="0">
                        <a:spcBef>
                          <a:spcPts val="0"/>
                        </a:spcBef>
                        <a:spcAft>
                          <a:spcPts val="0"/>
                        </a:spcAft>
                        <a:buNone/>
                      </a:pPr>
                      <a:r>
                        <a:rPr lang="en" sz="1200" dirty="0"/>
                        <a:t>- Machine learning continued</a:t>
                      </a:r>
                      <a:endParaRPr sz="12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 Machine learning continued</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 Machine learning continued</a:t>
                      </a:r>
                    </a:p>
                  </a:txBody>
                  <a:tcPr marL="91425" marR="91425" marT="91425" marB="91425"/>
                </a:tc>
                <a:tc>
                  <a:txBody>
                    <a:bodyPr/>
                    <a:lstStyle/>
                    <a:p>
                      <a:pPr marL="0" lvl="0" indent="0" algn="l" rtl="0">
                        <a:spcBef>
                          <a:spcPts val="0"/>
                        </a:spcBef>
                        <a:spcAft>
                          <a:spcPts val="0"/>
                        </a:spcAft>
                        <a:buNone/>
                      </a:pPr>
                      <a:r>
                        <a:rPr lang="en" sz="1200" dirty="0"/>
                        <a:t>- Begin group project</a:t>
                      </a:r>
                      <a:endParaRPr sz="1200" dirty="0"/>
                    </a:p>
                  </a:txBody>
                  <a:tcPr marL="91425" marR="91425" marT="91425" marB="91425"/>
                </a:tc>
                <a:extLst>
                  <a:ext uri="{0D108BD9-81ED-4DB2-BD59-A6C34878D82A}">
                    <a16:rowId xmlns:a16="http://schemas.microsoft.com/office/drawing/2014/main" val="10002"/>
                  </a:ext>
                </a:extLst>
              </a:tr>
              <a:tr h="583500">
                <a:tc>
                  <a:txBody>
                    <a:bodyPr/>
                    <a:lstStyle/>
                    <a:p>
                      <a:pPr marL="0" lvl="0" indent="0" algn="ctr" rtl="0">
                        <a:spcBef>
                          <a:spcPts val="0"/>
                        </a:spcBef>
                        <a:spcAft>
                          <a:spcPts val="0"/>
                        </a:spcAft>
                        <a:buNone/>
                      </a:pPr>
                      <a:r>
                        <a:rPr lang="en" sz="1200" dirty="0"/>
                        <a:t>3</a:t>
                      </a:r>
                      <a:endParaRPr sz="1200" dirty="0"/>
                    </a:p>
                  </a:txBody>
                  <a:tcPr marL="91425" marR="91425" marT="91425" marB="91425"/>
                </a:tc>
                <a:tc>
                  <a:txBody>
                    <a:bodyPr/>
                    <a:lstStyle/>
                    <a:p>
                      <a:pPr marL="0" lvl="0" indent="0" algn="l" rtl="0">
                        <a:spcBef>
                          <a:spcPts val="0"/>
                        </a:spcBef>
                        <a:spcAft>
                          <a:spcPts val="0"/>
                        </a:spcAft>
                        <a:buNone/>
                      </a:pPr>
                      <a:r>
                        <a:rPr lang="en" sz="1200" dirty="0"/>
                        <a:t>- Group project</a:t>
                      </a:r>
                      <a:endParaRPr sz="1200" dirty="0"/>
                    </a:p>
                  </a:txBody>
                  <a:tcPr marL="91425" marR="91425" marT="91425" marB="91425"/>
                </a:tc>
                <a:tc>
                  <a:txBody>
                    <a:bodyPr/>
                    <a:lstStyle/>
                    <a:p>
                      <a:pPr marL="0" lvl="0" indent="0" algn="l" rtl="0">
                        <a:spcBef>
                          <a:spcPts val="0"/>
                        </a:spcBef>
                        <a:spcAft>
                          <a:spcPts val="0"/>
                        </a:spcAft>
                        <a:buNone/>
                      </a:pPr>
                      <a:r>
                        <a:rPr lang="en" sz="1200" dirty="0"/>
                        <a:t>- Group project</a:t>
                      </a:r>
                      <a:endParaRPr sz="1200" dirty="0"/>
                    </a:p>
                  </a:txBody>
                  <a:tcPr marL="91425" marR="91425" marT="91425" marB="91425"/>
                </a:tc>
                <a:tc>
                  <a:txBody>
                    <a:bodyPr/>
                    <a:lstStyle/>
                    <a:p>
                      <a:pPr marL="0" lvl="0" indent="0" algn="l" rtl="0">
                        <a:spcBef>
                          <a:spcPts val="0"/>
                        </a:spcBef>
                        <a:spcAft>
                          <a:spcPts val="0"/>
                        </a:spcAft>
                        <a:buNone/>
                      </a:pPr>
                      <a:r>
                        <a:rPr lang="en-US" sz="1200" dirty="0"/>
                        <a:t>- Group project</a:t>
                      </a:r>
                    </a:p>
                  </a:txBody>
                  <a:tcPr marL="91425" marR="91425" marT="91425" marB="91425"/>
                </a:tc>
                <a:tc>
                  <a:txBody>
                    <a:bodyPr/>
                    <a:lstStyle/>
                    <a:p>
                      <a:pPr marL="0" lvl="0" indent="0" algn="l" rtl="0">
                        <a:spcBef>
                          <a:spcPts val="0"/>
                        </a:spcBef>
                        <a:spcAft>
                          <a:spcPts val="0"/>
                        </a:spcAft>
                        <a:buNone/>
                      </a:pPr>
                      <a:r>
                        <a:rPr lang="en" sz="1200" dirty="0"/>
                        <a:t>- Group project</a:t>
                      </a:r>
                      <a:endParaRPr sz="12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 Group project presentations</a:t>
                      </a: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Course Format</a:t>
            </a:r>
            <a:endParaRPr sz="2000"/>
          </a:p>
        </p:txBody>
      </p:sp>
      <p:sp>
        <p:nvSpPr>
          <p:cNvPr id="184" name="Google Shape;184;p33"/>
          <p:cNvSpPr txBox="1"/>
          <p:nvPr/>
        </p:nvSpPr>
        <p:spPr>
          <a:xfrm>
            <a:off x="202950" y="767750"/>
            <a:ext cx="2918400" cy="3520800"/>
          </a:xfrm>
          <a:prstGeom prst="rect">
            <a:avLst/>
          </a:prstGeom>
          <a:noFill/>
          <a:ln>
            <a:noFill/>
          </a:ln>
        </p:spPr>
        <p:txBody>
          <a:bodyPr spcFirstLastPara="1" wrap="square" lIns="91425" tIns="91425" rIns="91425" bIns="91425" anchor="t" anchorCtr="0">
            <a:noAutofit/>
          </a:bodyPr>
          <a:lstStyle/>
          <a:p>
            <a:pPr marL="457200" marR="50800" lvl="0" indent="-317500" algn="l" rtl="0">
              <a:lnSpc>
                <a:spcPct val="115000"/>
              </a:lnSpc>
              <a:spcBef>
                <a:spcPts val="0"/>
              </a:spcBef>
              <a:spcAft>
                <a:spcPts val="0"/>
              </a:spcAft>
              <a:buSzPts val="1400"/>
              <a:buChar char="●"/>
            </a:pPr>
            <a:r>
              <a:rPr lang="en" dirty="0">
                <a:highlight>
                  <a:schemeClr val="accent4"/>
                </a:highlight>
              </a:rPr>
              <a:t>Mixed methods</a:t>
            </a:r>
            <a:endParaRPr dirty="0">
              <a:highlight>
                <a:schemeClr val="accent4"/>
              </a:highlight>
            </a:endParaRPr>
          </a:p>
          <a:p>
            <a:pPr marL="914400" marR="50800" lvl="1" indent="-317500" algn="l" rtl="0">
              <a:lnSpc>
                <a:spcPct val="115000"/>
              </a:lnSpc>
              <a:spcBef>
                <a:spcPts val="0"/>
              </a:spcBef>
              <a:spcAft>
                <a:spcPts val="0"/>
              </a:spcAft>
              <a:buSzPts val="1400"/>
              <a:buChar char="○"/>
            </a:pPr>
            <a:r>
              <a:rPr lang="en" dirty="0">
                <a:highlight>
                  <a:schemeClr val="accent4"/>
                </a:highlight>
              </a:rPr>
              <a:t>Lecture</a:t>
            </a:r>
            <a:endParaRPr dirty="0">
              <a:highlight>
                <a:schemeClr val="accent4"/>
              </a:highlight>
            </a:endParaRPr>
          </a:p>
          <a:p>
            <a:pPr marL="914400" marR="50800" lvl="1" indent="-317500" algn="l" rtl="0">
              <a:lnSpc>
                <a:spcPct val="115000"/>
              </a:lnSpc>
              <a:spcBef>
                <a:spcPts val="0"/>
              </a:spcBef>
              <a:spcAft>
                <a:spcPts val="0"/>
              </a:spcAft>
              <a:buSzPts val="1400"/>
              <a:buChar char="○"/>
            </a:pPr>
            <a:r>
              <a:rPr lang="en" dirty="0">
                <a:highlight>
                  <a:schemeClr val="accent4"/>
                </a:highlight>
              </a:rPr>
              <a:t>Discussion</a:t>
            </a:r>
            <a:endParaRPr dirty="0">
              <a:highlight>
                <a:schemeClr val="accent4"/>
              </a:highlight>
            </a:endParaRPr>
          </a:p>
          <a:p>
            <a:pPr marL="914400" marR="50800" lvl="1" indent="-317500" algn="l" rtl="0">
              <a:lnSpc>
                <a:spcPct val="115000"/>
              </a:lnSpc>
              <a:spcBef>
                <a:spcPts val="0"/>
              </a:spcBef>
              <a:spcAft>
                <a:spcPts val="0"/>
              </a:spcAft>
              <a:buSzPts val="1400"/>
              <a:buChar char="○"/>
            </a:pPr>
            <a:r>
              <a:rPr lang="en" dirty="0">
                <a:highlight>
                  <a:schemeClr val="accent4"/>
                </a:highlight>
              </a:rPr>
              <a:t>Hands-on coding</a:t>
            </a:r>
            <a:endParaRPr dirty="0">
              <a:highlight>
                <a:schemeClr val="accent4"/>
              </a:highlight>
            </a:endParaRPr>
          </a:p>
          <a:p>
            <a:pPr marL="914400" marR="50800" lvl="1" indent="-317500" algn="l" rtl="0">
              <a:lnSpc>
                <a:spcPct val="115000"/>
              </a:lnSpc>
              <a:spcBef>
                <a:spcPts val="0"/>
              </a:spcBef>
              <a:spcAft>
                <a:spcPts val="0"/>
              </a:spcAft>
              <a:buSzPts val="1400"/>
              <a:buChar char="○"/>
            </a:pPr>
            <a:r>
              <a:rPr lang="en" dirty="0">
                <a:highlight>
                  <a:schemeClr val="accent4"/>
                </a:highlight>
              </a:rPr>
              <a:t>Small groups</a:t>
            </a:r>
          </a:p>
          <a:p>
            <a:pPr marL="914400" marR="50800" lvl="1" indent="-317500" algn="l" rtl="0">
              <a:lnSpc>
                <a:spcPct val="115000"/>
              </a:lnSpc>
              <a:spcBef>
                <a:spcPts val="0"/>
              </a:spcBef>
              <a:spcAft>
                <a:spcPts val="0"/>
              </a:spcAft>
              <a:buSzPts val="1400"/>
              <a:buChar char="○"/>
            </a:pPr>
            <a:r>
              <a:rPr lang="en" dirty="0">
                <a:highlight>
                  <a:schemeClr val="accent4"/>
                </a:highlight>
              </a:rPr>
              <a:t>Office hours</a:t>
            </a:r>
            <a:endParaRPr dirty="0">
              <a:highlight>
                <a:schemeClr val="accent4"/>
              </a:highlight>
            </a:endParaRPr>
          </a:p>
          <a:p>
            <a:pPr marL="0" lvl="0" indent="0" algn="l" rtl="0">
              <a:spcBef>
                <a:spcPts val="1600"/>
              </a:spcBef>
              <a:spcAft>
                <a:spcPts val="0"/>
              </a:spcAft>
              <a:buNone/>
            </a:pPr>
            <a:endParaRPr sz="1350" dirty="0">
              <a:solidFill>
                <a:srgbClr val="141414"/>
              </a:solidFill>
            </a:endParaRPr>
          </a:p>
          <a:p>
            <a:pPr marL="0" lvl="0" indent="0" algn="l" rtl="0">
              <a:spcBef>
                <a:spcPts val="0"/>
              </a:spcBef>
              <a:spcAft>
                <a:spcPts val="0"/>
              </a:spcAft>
              <a:buNone/>
            </a:pPr>
            <a:endParaRPr sz="1200" dirty="0">
              <a:solidFill>
                <a:srgbClr val="11111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350" dirty="0">
              <a:solidFill>
                <a:srgbClr val="141414"/>
              </a:solidFill>
            </a:endParaRPr>
          </a:p>
          <a:p>
            <a:pPr marL="0" lvl="0" indent="0" algn="l" rtl="0">
              <a:spcBef>
                <a:spcPts val="0"/>
              </a:spcBef>
              <a:spcAft>
                <a:spcPts val="0"/>
              </a:spcAft>
              <a:buNone/>
            </a:pPr>
            <a:endParaRPr sz="1350" dirty="0">
              <a:solidFill>
                <a:srgbClr val="141414"/>
              </a:solidFill>
            </a:endParaRPr>
          </a:p>
        </p:txBody>
      </p:sp>
      <p:sp>
        <p:nvSpPr>
          <p:cNvPr id="185" name="Google Shape;185;p3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86" name="Google Shape;186;p33"/>
          <p:cNvPicPr preferRelativeResize="0"/>
          <p:nvPr/>
        </p:nvPicPr>
        <p:blipFill>
          <a:blip r:embed="rId3">
            <a:alphaModFix/>
          </a:blip>
          <a:stretch>
            <a:fillRect/>
          </a:stretch>
        </p:blipFill>
        <p:spPr>
          <a:xfrm>
            <a:off x="3967576" y="1405837"/>
            <a:ext cx="4183176" cy="2244625"/>
          </a:xfrm>
          <a:prstGeom prst="rect">
            <a:avLst/>
          </a:prstGeom>
          <a:noFill/>
          <a:ln>
            <a:noFill/>
          </a:ln>
        </p:spPr>
      </p:pic>
      <p:pic>
        <p:nvPicPr>
          <p:cNvPr id="187" name="Google Shape;187;p33"/>
          <p:cNvPicPr preferRelativeResize="0"/>
          <p:nvPr/>
        </p:nvPicPr>
        <p:blipFill>
          <a:blip r:embed="rId4">
            <a:alphaModFix/>
          </a:blip>
          <a:stretch>
            <a:fillRect/>
          </a:stretch>
        </p:blipFill>
        <p:spPr>
          <a:xfrm>
            <a:off x="993248" y="2724099"/>
            <a:ext cx="1971524" cy="1971524"/>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1237</TotalTime>
  <Words>581</Words>
  <Application>Microsoft Macintosh PowerPoint</Application>
  <PresentationFormat>On-screen Show (16:9)</PresentationFormat>
  <Paragraphs>185</Paragraphs>
  <Slides>16</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Open Sans</vt:lpstr>
      <vt:lpstr>Arial</vt:lpstr>
      <vt:lpstr>Roboto</vt:lpstr>
      <vt:lpstr>Material</vt:lpstr>
      <vt:lpstr>Material</vt:lpstr>
      <vt:lpstr>BST 209 Machine Learning: Collaborative Data Science in Healthcare</vt:lpstr>
      <vt:lpstr>Agenda</vt:lpstr>
      <vt:lpstr>Virtual Etiquette</vt:lpstr>
      <vt:lpstr>Introductions </vt:lpstr>
      <vt:lpstr>Teaching Team</vt:lpstr>
      <vt:lpstr>AI-Vengers</vt:lpstr>
      <vt:lpstr>Course Overview </vt:lpstr>
      <vt:lpstr>Schedule</vt:lpstr>
      <vt:lpstr>Course Format</vt:lpstr>
      <vt:lpstr>What is Data Science?</vt:lpstr>
      <vt:lpstr>What is Data Science?</vt:lpstr>
      <vt:lpstr>What is Health Data Science?</vt:lpstr>
      <vt:lpstr>Data Science Success Stories</vt:lpstr>
      <vt:lpstr>Data Science Success Stories</vt:lpstr>
      <vt:lpstr>Data Science Success Stories</vt:lpstr>
      <vt:lpstr>R/RStudio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Data Science</dc:title>
  <cp:lastModifiedBy>Mattie, Heather</cp:lastModifiedBy>
  <cp:revision>9</cp:revision>
  <dcterms:modified xsi:type="dcterms:W3CDTF">2021-07-23T15:46:46Z</dcterms:modified>
</cp:coreProperties>
</file>